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mid" ContentType="audio/mid"/>
  <Default Extension="mp3" ContentType="audio/mpeg"/>
  <Default Extension="png" ContentType="image/png"/>
  <Default Extension="rels" ContentType="application/vnd.openxmlformats-package.relationships+xml"/>
  <Default Extension="wav" ContentType="audio/wav"/>
  <Default Extension="wma" ContentType="audio/x-ms-wma"/>
  <Default Extension="wmf" ContentType="image/x-wmf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3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648" r:id="rId1"/>
    <p:sldMasterId id="2147483680" r:id="rId2"/>
    <p:sldMasterId id="2147483715" r:id="rId3"/>
    <p:sldMasterId id="2147483742" r:id="rId4"/>
  </p:sldMasterIdLst>
  <p:notesMasterIdLst>
    <p:notesMasterId r:id="rId39"/>
  </p:notesMasterIdLst>
  <p:handoutMasterIdLst>
    <p:handoutMasterId r:id="rId40"/>
  </p:handoutMasterIdLst>
  <p:sldIdLst>
    <p:sldId id="313" r:id="rId5"/>
    <p:sldId id="285" r:id="rId6"/>
    <p:sldId id="330" r:id="rId7"/>
    <p:sldId id="331" r:id="rId8"/>
    <p:sldId id="332" r:id="rId9"/>
    <p:sldId id="333" r:id="rId10"/>
    <p:sldId id="334" r:id="rId11"/>
    <p:sldId id="360" r:id="rId12"/>
    <p:sldId id="292" r:id="rId13"/>
    <p:sldId id="319" r:id="rId14"/>
    <p:sldId id="335" r:id="rId15"/>
    <p:sldId id="336" r:id="rId16"/>
    <p:sldId id="289" r:id="rId17"/>
    <p:sldId id="296" r:id="rId18"/>
    <p:sldId id="337" r:id="rId19"/>
    <p:sldId id="338" r:id="rId20"/>
    <p:sldId id="339" r:id="rId21"/>
    <p:sldId id="340" r:id="rId22"/>
    <p:sldId id="341" r:id="rId23"/>
    <p:sldId id="352" r:id="rId24"/>
    <p:sldId id="343" r:id="rId25"/>
    <p:sldId id="345" r:id="rId26"/>
    <p:sldId id="295" r:id="rId27"/>
    <p:sldId id="346" r:id="rId28"/>
    <p:sldId id="347" r:id="rId29"/>
    <p:sldId id="353" r:id="rId30"/>
    <p:sldId id="354" r:id="rId31"/>
    <p:sldId id="355" r:id="rId32"/>
    <p:sldId id="356" r:id="rId33"/>
    <p:sldId id="357" r:id="rId34"/>
    <p:sldId id="358" r:id="rId35"/>
    <p:sldId id="327" r:id="rId36"/>
    <p:sldId id="311" r:id="rId37"/>
    <p:sldId id="359" r:id="rId38"/>
  </p:sldIdLst>
  <p:sldSz cx="12192000" cy="6858000"/>
  <p:notesSz cx="6858000" cy="9144000"/>
  <p:embeddedFontLst>
    <p:embeddedFont>
      <p:font typeface=".VnBlack" panose="020B7200000000000000"/>
      <p:regular r:id="rId41"/>
    </p:embeddedFont>
    <p:embeddedFont>
      <p:font typeface="Calibri" panose="020F0502020204030204" pitchFamily="34" charset="0"/>
      <p:regular r:id="rId42"/>
      <p:bold r:id="rId43"/>
      <p:italic r:id="rId44"/>
      <p:boldItalic r:id="rId45"/>
    </p:embeddedFont>
    <p:embeddedFont>
      <p:font typeface="Candara" panose="020E0502030303020204" pitchFamily="34" charset="0"/>
      <p:regular r:id="rId46"/>
      <p:bold r:id="rId47"/>
      <p:italic r:id="rId48"/>
      <p:boldItalic r:id="rId49"/>
    </p:embeddedFont>
    <p:embeddedFont>
      <p:font typeface="Palatino Linotype" panose="02040502050505030304" pitchFamily="18" charset="0"/>
      <p:regular r:id="rId50"/>
      <p:bold r:id="rId51"/>
      <p:italic r:id="rId52"/>
      <p:boldItalic r:id="rId53"/>
    </p:embeddedFont>
    <p:embeddedFont>
      <p:font typeface="Segoe Print" panose="02000600000000000000" pitchFamily="2" charset="0"/>
      <p:regular r:id="rId54"/>
      <p:bold r:id="rId55"/>
    </p:embeddedFont>
    <p:embeddedFont>
      <p:font typeface="Segoe Script" panose="030B0504020000000003" pitchFamily="66" charset="0"/>
      <p:regular r:id="rId56"/>
      <p:bold r:id="rId57"/>
    </p:embeddedFont>
    <p:embeddedFont>
      <p:font typeface="VNI-Dur" panose="020B0604020202020204"/>
      <p:bold r:id="rId5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F6699"/>
    <a:srgbClr val="C705AB"/>
    <a:srgbClr val="FF0066"/>
    <a:srgbClr val="FF3300"/>
    <a:srgbClr val="A5CA4A"/>
    <a:srgbClr val="8E5C3E"/>
    <a:srgbClr val="B8F1E4"/>
    <a:srgbClr val="B8E2E4"/>
    <a:srgbClr val="B1E4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5AB1C69-6EDB-4FF4-983F-18BD219EF322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0" autoAdjust="0"/>
    <p:restoredTop sz="93818" autoAdjust="0"/>
  </p:normalViewPr>
  <p:slideViewPr>
    <p:cSldViewPr snapToGrid="0">
      <p:cViewPr varScale="1">
        <p:scale>
          <a:sx n="80" d="100"/>
          <a:sy n="80" d="100"/>
        </p:scale>
        <p:origin x="120" y="54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84" y="4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font" Target="fonts/font2.fntdata"/><Relationship Id="rId47" Type="http://schemas.openxmlformats.org/officeDocument/2006/relationships/font" Target="fonts/font7.fntdata"/><Relationship Id="rId50" Type="http://schemas.openxmlformats.org/officeDocument/2006/relationships/font" Target="fonts/font10.fntdata"/><Relationship Id="rId55" Type="http://schemas.openxmlformats.org/officeDocument/2006/relationships/font" Target="fonts/font15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font" Target="fonts/font1.fntdata"/><Relationship Id="rId54" Type="http://schemas.openxmlformats.org/officeDocument/2006/relationships/font" Target="fonts/font14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handoutMaster" Target="handoutMasters/handoutMaster1.xml"/><Relationship Id="rId45" Type="http://schemas.openxmlformats.org/officeDocument/2006/relationships/font" Target="fonts/font5.fntdata"/><Relationship Id="rId53" Type="http://schemas.openxmlformats.org/officeDocument/2006/relationships/font" Target="fonts/font13.fntdata"/><Relationship Id="rId58" Type="http://schemas.openxmlformats.org/officeDocument/2006/relationships/font" Target="fonts/font18.fntdata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font" Target="fonts/font9.fntdata"/><Relationship Id="rId57" Type="http://schemas.openxmlformats.org/officeDocument/2006/relationships/font" Target="fonts/font17.fntdata"/><Relationship Id="rId61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font" Target="fonts/font4.fntdata"/><Relationship Id="rId52" Type="http://schemas.openxmlformats.org/officeDocument/2006/relationships/font" Target="fonts/font12.fntdata"/><Relationship Id="rId60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font" Target="fonts/font3.fntdata"/><Relationship Id="rId48" Type="http://schemas.openxmlformats.org/officeDocument/2006/relationships/font" Target="fonts/font8.fntdata"/><Relationship Id="rId56" Type="http://schemas.openxmlformats.org/officeDocument/2006/relationships/font" Target="fonts/font16.fntdata"/><Relationship Id="rId8" Type="http://schemas.openxmlformats.org/officeDocument/2006/relationships/slide" Target="slides/slide4.xml"/><Relationship Id="rId51" Type="http://schemas.openxmlformats.org/officeDocument/2006/relationships/font" Target="fonts/font11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font" Target="fonts/font6.fntdata"/><Relationship Id="rId59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A45BA1-980A-4507-BE5A-5C1E7C2FFD8F}" type="datetimeFigureOut">
              <a:rPr lang="en-US"/>
              <a:t>3/28/2023</a:t>
            </a:fld>
            <a:endParaRPr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7E03411-58E2-43FD-AE1D-AD77DFF8CB20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819107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A3416D-7FED-43BC-AA7C-D92DBA01ED64}" type="datetimeFigureOut">
              <a:rPr lang="en-US"/>
              <a:t>3/28/2023</a:t>
            </a:fld>
            <a:endParaRPr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t>Click to edit Master text styles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8DC57A8-AE18-4654-B6AF-04B3577165BE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813978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65611" y="1752600"/>
            <a:ext cx="6858002" cy="1828800"/>
          </a:xfrm>
        </p:spPr>
        <p:txBody>
          <a:bodyPr anchor="b">
            <a:normAutofit/>
          </a:bodyPr>
          <a:lstStyle>
            <a:lvl1pPr algn="l">
              <a:defRPr sz="54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265610" y="3733800"/>
            <a:ext cx="6858002" cy="914400"/>
          </a:xfrm>
        </p:spPr>
        <p:txBody>
          <a:bodyPr/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812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pPr/>
              <a:t>3/28/2023</a:t>
            </a:fld>
            <a:endParaRPr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pPr/>
              <a:t>‹#›</a:t>
            </a:fld>
            <a:endParaRPr/>
          </a:p>
        </p:txBody>
      </p:sp>
      <p:grpSp>
        <p:nvGrpSpPr>
          <p:cNvPr id="84" name="Group 83"/>
          <p:cNvGrpSpPr>
            <a:grpSpLocks noChangeAspect="1"/>
          </p:cNvGrpSpPr>
          <p:nvPr/>
        </p:nvGrpSpPr>
        <p:grpSpPr>
          <a:xfrm rot="16200000" flipV="1">
            <a:off x="274315" y="1102304"/>
            <a:ext cx="5053664" cy="4411852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85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7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8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89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0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1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2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3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4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5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96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97" name="Picture Placeholder 33"/>
          <p:cNvSpPr>
            <a:spLocks noGrp="1"/>
          </p:cNvSpPr>
          <p:nvPr>
            <p:ph type="pic" sz="quarter" idx="17"/>
          </p:nvPr>
        </p:nvSpPr>
        <p:spPr>
          <a:xfrm>
            <a:off x="840795" y="1020193"/>
            <a:ext cx="388620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grpSp>
        <p:nvGrpSpPr>
          <p:cNvPr id="98" name="Group 97"/>
          <p:cNvGrpSpPr/>
          <p:nvPr/>
        </p:nvGrpSpPr>
        <p:grpSpPr>
          <a:xfrm>
            <a:off x="5322489" y="319177"/>
            <a:ext cx="3389607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9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0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1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2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4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5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6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7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8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9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0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111" name="Picture Placeholder 33"/>
          <p:cNvSpPr>
            <a:spLocks noGrp="1" noChangeAspect="1"/>
          </p:cNvSpPr>
          <p:nvPr>
            <p:ph type="pic" sz="quarter" idx="18"/>
          </p:nvPr>
        </p:nvSpPr>
        <p:spPr>
          <a:xfrm>
            <a:off x="5546780" y="529603"/>
            <a:ext cx="2993366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grpSp>
        <p:nvGrpSpPr>
          <p:cNvPr id="112" name="Group 111"/>
          <p:cNvGrpSpPr/>
          <p:nvPr/>
        </p:nvGrpSpPr>
        <p:grpSpPr>
          <a:xfrm>
            <a:off x="5322489" y="3436140"/>
            <a:ext cx="3389607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113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4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5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6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7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8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9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0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1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2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3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4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125" name="Picture Placeholder 33"/>
          <p:cNvSpPr>
            <a:spLocks noGrp="1" noChangeAspect="1"/>
          </p:cNvSpPr>
          <p:nvPr>
            <p:ph type="pic" sz="quarter" idx="19"/>
          </p:nvPr>
        </p:nvSpPr>
        <p:spPr>
          <a:xfrm>
            <a:off x="5546780" y="3646566"/>
            <a:ext cx="2993366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126" name="Text Placeholder 3"/>
          <p:cNvSpPr>
            <a:spLocks noGrp="1"/>
          </p:cNvSpPr>
          <p:nvPr>
            <p:ph type="body" sz="half" idx="21"/>
          </p:nvPr>
        </p:nvSpPr>
        <p:spPr>
          <a:xfrm>
            <a:off x="9066214" y="2048893"/>
            <a:ext cx="2286000" cy="2514599"/>
          </a:xfrm>
        </p:spPr>
        <p:txBody>
          <a:bodyPr anchor="ctr"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87425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11732" y="1330347"/>
            <a:ext cx="3840480" cy="210312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6613" y="914400"/>
            <a:ext cx="6172201" cy="50292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11732" y="3555523"/>
            <a:ext cx="3840480" cy="2388077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075611" y="6019801"/>
            <a:ext cx="1396260" cy="228600"/>
          </a:xfrm>
        </p:spPr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65213" y="6019801"/>
            <a:ext cx="762000" cy="228600"/>
          </a:xfrm>
        </p:spPr>
        <p:txBody>
          <a:bodyPr/>
          <a:lstStyle>
            <a:lvl1pPr algn="l">
              <a:defRPr/>
            </a:lvl1pPr>
          </a:lstStyle>
          <a:p>
            <a:fld id="{022B156B-59AE-415F-B24B-8756D48BB977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9762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595546" y="781398"/>
            <a:ext cx="6433398" cy="5053665"/>
            <a:chOff x="5162444" y="781398"/>
            <a:chExt cx="6433398" cy="5053665"/>
          </a:xfrm>
        </p:grpSpPr>
        <p:sp>
          <p:nvSpPr>
            <p:cNvPr id="9" name="Freeform 42"/>
            <p:cNvSpPr>
              <a:spLocks/>
            </p:cNvSpPr>
            <p:nvPr/>
          </p:nvSpPr>
          <p:spPr bwMode="auto">
            <a:xfrm rot="16200000" flipV="1">
              <a:off x="3342557" y="3275021"/>
              <a:ext cx="3827994" cy="17568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0" name="Freeform 43"/>
            <p:cNvSpPr>
              <a:spLocks/>
            </p:cNvSpPr>
            <p:nvPr/>
          </p:nvSpPr>
          <p:spPr bwMode="auto">
            <a:xfrm rot="16200000" flipV="1">
              <a:off x="9565728" y="3299447"/>
              <a:ext cx="3836876" cy="17568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20" name="Freeform 41"/>
              <p:cNvSpPr>
                <a:spLocks/>
              </p:cNvSpPr>
              <p:nvPr/>
            </p:nvSpPr>
            <p:spPr bwMode="auto">
              <a:xfrm rot="16200000" flipV="1">
                <a:off x="9392183" y="4188416"/>
                <a:ext cx="15544" cy="3086791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  <p:sp>
            <p:nvSpPr>
              <p:cNvPr id="21" name="Freeform 44"/>
              <p:cNvSpPr>
                <a:spLocks/>
              </p:cNvSpPr>
              <p:nvPr/>
            </p:nvSpPr>
            <p:spPr bwMode="auto">
              <a:xfrm rot="16200000" flipV="1">
                <a:off x="9366943" y="-651271"/>
                <a:ext cx="13322" cy="303409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/>
              </a:p>
            </p:txBody>
          </p:sp>
        </p:grpSp>
        <p:sp>
          <p:nvSpPr>
            <p:cNvPr id="12" name="Freeform 45"/>
            <p:cNvSpPr>
              <a:spLocks noEditPoints="1"/>
            </p:cNvSpPr>
            <p:nvPr/>
          </p:nvSpPr>
          <p:spPr bwMode="auto">
            <a:xfrm rot="16200000" flipV="1">
              <a:off x="5186001" y="5323012"/>
              <a:ext cx="477390" cy="524504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46"/>
            <p:cNvSpPr>
              <a:spLocks noEditPoints="1"/>
            </p:cNvSpPr>
            <p:nvPr/>
          </p:nvSpPr>
          <p:spPr bwMode="auto">
            <a:xfrm rot="16200000" flipV="1">
              <a:off x="5197295" y="5324846"/>
              <a:ext cx="477390" cy="511956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47"/>
            <p:cNvSpPr>
              <a:spLocks noEditPoints="1"/>
            </p:cNvSpPr>
            <p:nvPr/>
          </p:nvSpPr>
          <p:spPr bwMode="auto">
            <a:xfrm rot="16200000" flipV="1">
              <a:off x="11076843" y="5321082"/>
              <a:ext cx="508476" cy="519485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48"/>
            <p:cNvSpPr>
              <a:spLocks noEditPoints="1"/>
            </p:cNvSpPr>
            <p:nvPr/>
          </p:nvSpPr>
          <p:spPr bwMode="auto">
            <a:xfrm rot="16200000" flipV="1">
              <a:off x="11093207" y="5321324"/>
              <a:ext cx="470728" cy="534543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49"/>
            <p:cNvSpPr>
              <a:spLocks noEditPoints="1"/>
            </p:cNvSpPr>
            <p:nvPr/>
          </p:nvSpPr>
          <p:spPr bwMode="auto">
            <a:xfrm rot="16200000" flipV="1">
              <a:off x="11051654" y="771453"/>
              <a:ext cx="468508" cy="519485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50"/>
            <p:cNvSpPr>
              <a:spLocks noEditPoints="1"/>
            </p:cNvSpPr>
            <p:nvPr/>
          </p:nvSpPr>
          <p:spPr bwMode="auto">
            <a:xfrm rot="16200000" flipV="1">
              <a:off x="11044126" y="786511"/>
              <a:ext cx="468508" cy="4893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51"/>
            <p:cNvSpPr>
              <a:spLocks noEditPoints="1"/>
            </p:cNvSpPr>
            <p:nvPr/>
          </p:nvSpPr>
          <p:spPr bwMode="auto">
            <a:xfrm rot="16200000" flipV="1">
              <a:off x="5232723" y="721157"/>
              <a:ext cx="424100" cy="544581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" name="Freeform 52"/>
            <p:cNvSpPr>
              <a:spLocks noEditPoints="1"/>
            </p:cNvSpPr>
            <p:nvPr/>
          </p:nvSpPr>
          <p:spPr bwMode="auto">
            <a:xfrm rot="16200000" flipV="1">
              <a:off x="5241796" y="749729"/>
              <a:ext cx="428541" cy="491879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92891" y="1330347"/>
            <a:ext cx="3840480" cy="2103120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6613" y="1031195"/>
            <a:ext cx="59436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92891" y="3555521"/>
            <a:ext cx="3840480" cy="2168517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59575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47936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624268" y="304800"/>
            <a:ext cx="1729531" cy="56769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304800"/>
            <a:ext cx="8633671" cy="56769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05803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989321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>
              <a:spcBef>
                <a:spcPts val="800"/>
              </a:spcBef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9938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956889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Horizont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0" name="Free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1" name="Free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2" name="Free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3" name="Free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4" name="Free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pic>
        <p:nvPicPr>
          <p:cNvPr id="615" name="Picture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ree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7" name="Free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8" name="Free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9" name="Free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0" name="Free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1" name="Free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2" name="Free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3" name="Free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4" name="Free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5" name="Free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6" name="Free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7" name="Free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8" name="Free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29" name="Free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30" name="Free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31" name="Free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632" name="Gro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ree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5" name="Free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6" name="Free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7" name="Free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8" name="Free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9" name="Free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0" name="Free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1" name="Free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2" name="Free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3" name="Free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4" name="Free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5" name="Free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6" name="Free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17" name="Free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  <p:sp>
          <p:nvSpPr>
            <p:cNvPr id="634" name="Free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grpSp>
          <p:nvGrpSpPr>
            <p:cNvPr id="635" name="Gro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ree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37" name="Free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38" name="Free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39" name="Free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0" name="Free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2" name="Free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3" name="Free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4" name="Free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5" name="Free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6" name="Free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7" name="Free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8" name="Free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49" name="Free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0" name="Free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1" name="Free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2" name="Free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4" name="Free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5" name="Free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6" name="Free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8" name="Free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59" name="Free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0" name="Free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1" name="Free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2" name="Free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4" name="Free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5" name="Free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6" name="Free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7" name="Free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8" name="Free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69" name="Free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0" name="Free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1" name="Free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2" name="Free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3" name="Free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4" name="Free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6" name="Free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8" name="Free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0" name="Free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1" name="Free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2" name="Free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3" name="Free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4" name="Free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5" name="Free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6" name="Free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7" name="Free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8" name="Free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89" name="Free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0" name="Free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1" name="Free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2" name="Free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3" name="Free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4" name="Free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5" name="Free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6" name="Free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7" name="Free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8" name="Free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699" name="Free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0" name="Free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1" name="Free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2" name="Free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  <p:sp>
            <p:nvSpPr>
              <p:cNvPr id="703" name="Free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796548"/>
                  </a:solidFill>
                </a:endParaRPr>
              </a:p>
            </p:txBody>
          </p:sp>
        </p:grpSp>
      </p:grpSp>
      <p:sp>
        <p:nvSpPr>
          <p:cNvPr id="7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1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720" name="Gro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2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3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4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5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6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7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8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9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0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1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2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3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4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5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6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7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8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9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0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1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2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3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4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5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6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7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8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9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0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1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2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3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4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5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6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7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8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9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0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1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2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3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4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5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6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7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8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9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0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1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2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3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4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5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6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7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8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9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0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1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2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3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4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5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6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7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8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9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0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1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2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3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4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5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6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7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8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9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0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1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2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3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4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5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6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7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8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09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0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1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2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3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4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5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6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7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8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19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0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1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2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3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4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5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6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7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8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29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0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1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2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3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4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5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6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837" name="Free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838" name="Free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20746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35" name="Gro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ree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0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1" name="Free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2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3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4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245" name="Gro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ree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7" name="Free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8" name="Free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9" name="Free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0" name="Free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1" name="Free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2" name="Free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3" name="Free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4" name="Free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5" name="Free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6" name="Free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7" name="Free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8" name="Free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9" name="Free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0" name="Free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1" name="Free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2" name="Free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5" name="Free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266" name="Free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67" name="Free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268" name="Gro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0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1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2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3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4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7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8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9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0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1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282" name="Free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83" name="Free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284" name="Gro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6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7" name="Free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8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9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0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291" name="Free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2" name="Free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3" name="Free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4" name="Free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5" name="Free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6" name="Free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7" name="Free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8" name="Free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99" name="Free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0" name="Free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4" name="Free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5" name="Free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6" name="Free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7" name="Free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8" name="Free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09" name="Free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0" name="Free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1" name="Free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2" name="Free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3" name="Free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4" name="Free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1" name="Free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6" name="Free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39" name="Free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0" name="Free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1" name="Rectangle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2" name="Free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4" name="Free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5" name="Free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6" name="Free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7" name="Rectangle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8" name="Free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59" name="Free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0" name="Free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1" name="Free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2" name="Free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3" name="Free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4" name="Free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5" name="Free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6" name="Free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7" name="Free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8" name="Free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69" name="Free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0" name="Free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1" name="Free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2" name="Free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4" name="Rectangle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5" name="Free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6" name="Free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7" name="Free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8" name="Free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79" name="Free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0" name="Free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5" name="Free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6" name="Free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7" name="Free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8" name="Free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89" name="Free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0" name="Free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1" name="Free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2" name="Free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3" name="Free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4" name="Free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5" name="Free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6" name="Free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7" name="Free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8" name="Free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399" name="Free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0" name="Free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1" name="Free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2" name="Free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3" name="Free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4" name="Free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5" name="Free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6" name="Free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7" name="Free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8" name="Free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09" name="Free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0" name="Free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1" name="Free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2" name="Free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3" name="Free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4" name="Free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5" name="Free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6" name="Free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7" name="Free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8" name="Free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19" name="Rectangle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0" name="Free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1" name="Free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2" name="Free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3" name="Free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4" name="Free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5" name="Free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6" name="Free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7" name="Free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8" name="Free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29" name="Free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0" name="Free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1" name="Free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2" name="Free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3" name="Free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4" name="Free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5" name="Free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6" name="Free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7" name="Free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8" name="Free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39" name="Free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0" name="Free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1" name="Free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2" name="Free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3" name="Free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4" name="Rectangle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5" name="Free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6" name="Free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7" name="Free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8" name="Free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49" name="Free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0" name="Free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1" name="Free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2" name="Free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3" name="Free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4" name="Free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5" name="Free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6" name="Rectangle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7" name="Rectangle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8" name="Free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59" name="Free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60" name="Free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461" name="Gro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4" name="Free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0" name="Free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1" name="Free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2" name="Free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3" name="Free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4" name="Free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5" name="Free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6" name="Free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7" name="Free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8" name="Free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79" name="Free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0" name="Free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1" name="Rectangle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2" name="Free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3" name="Free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4" name="Free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5" name="Free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6" name="Free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7" name="Free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8" name="Free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89" name="Free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0" name="Free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1" name="Free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2" name="Free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3" name="Free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4" name="Free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5" name="Free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6" name="Free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7" name="Free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8" name="Rectangle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9" name="Free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0" name="Free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1" name="Free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2" name="Free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3" name="Free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4" name="Free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5" name="Free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6" name="Free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7" name="Free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8" name="Free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09" name="Rectangle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0" name="Free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1" name="Free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2" name="Free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3" name="Free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4" name="Rectangle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5" name="Free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6" name="Rectangle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7" name="Free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8" name="Free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9" name="Free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0" name="Free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1" name="Free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2" name="Free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3" name="Free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4" name="Free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5" name="Free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6" name="Free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7" name="Free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8" name="Free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9" name="Free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0" name="Free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1" name="Rectangle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2" name="Free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3" name="Free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4" name="Free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5" name="Free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6" name="Free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7" name="Free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8" name="Free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9" name="Free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0" name="Free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1" name="Free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2" name="Free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3" name="Free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4" name="Free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5" name="Free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6" name="Free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7" name="Free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8" name="Free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9" name="Rectangle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0" name="Free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1" name="Free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2" name="Free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3" name="Free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4" name="Free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5" name="Free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6" name="Free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7" name="Free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8" name="Free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9" name="Rectangle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0" name="Free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1" name="Rectangle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2" name="Free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3" name="Free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4" name="Free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5" name="Free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6" name="Free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7" name="Free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8" name="Free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9" name="Free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0" name="Free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1" name="Free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2" name="Free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3" name="Free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4" name="Free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5" name="Free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6" name="Free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7" name="Free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8" name="Free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9" name="Free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0" name="Free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1" name="Free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2" name="Free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3" name="Free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4" name="Free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5" name="Free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6" name="Free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7" name="Free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8" name="Free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9" name="Free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0" name="Free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1" name="Free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2" name="Free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3" name="Rectangle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4" name="Free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5" name="Free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6" name="Free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7" name="Free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8" name="Free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9" name="Free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0" name="Free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1" name="Free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2" name="Free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3" name="Free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4" name="Free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5" name="Free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6" name="Free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7" name="Free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8" name="Free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39" name="Free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0" name="Free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1" name="Free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2" name="Free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3" name="Free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4" name="Free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5" name="Free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6" name="Free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7" name="Free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8" name="Free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49" name="Free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0" name="Free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1" name="Free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2" name="Free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3" name="Free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4" name="Free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5" name="Free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6" name="Free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7" name="Rectangle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8" name="Free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59" name="Free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0" name="Free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1" name="Free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2" name="Free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3" name="Free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4" name="Free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5" name="Free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6" name="Free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7" name="Free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8" name="Free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69" name="Free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70" name="Rectangle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71" name="Free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872" name="Free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5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87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877" name="Gro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9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880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47863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9630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0" name="Free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3" name="Free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4" name="Free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15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/>
              <a:t>Click icon to add picture</a:t>
            </a:r>
          </a:p>
        </p:txBody>
      </p:sp>
      <p:sp>
        <p:nvSpPr>
          <p:cNvPr id="61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17" name="Free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18" name="Free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19" name="Gro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ree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2" name="Free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3" name="Free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4" name="Free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2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27" name="Free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17903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10" name="Gro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ree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2" name="Free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613" name="Free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14" name="Gro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6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7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6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/>
              <a:t>Click icon to add picture</a:t>
            </a:r>
          </a:p>
        </p:txBody>
      </p:sp>
      <p:grpSp>
        <p:nvGrpSpPr>
          <p:cNvPr id="619" name="Gro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1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2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623" name="Gro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ree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5" name="Free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6" name="Free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7" name="Free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8" name="Free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9" name="Free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0" name="Free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1" name="Free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2" name="Free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3" name="Free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4" name="Free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5" name="Free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6" name="Free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7" name="Free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8" name="Free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9" name="Free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0" name="Free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1" name="Free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2" name="Free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3" name="Free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4" name="Free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5" name="Free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6" name="Free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9" name="Free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0" name="Free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1" name="Free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2" name="Free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3" name="Free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4" name="Free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5" name="Free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6" name="Free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7" name="Free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8" name="Free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9" name="Free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0" name="Free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1" name="Free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2" name="Free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3" name="Free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4" name="Free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5" name="Free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6" name="Free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7" name="Free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8" name="Free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9" name="Free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0" name="Free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1" name="Free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2" name="Free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3" name="Free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4" name="Free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5" name="Free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6" name="Free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7" name="Free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8" name="Free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79" name="Free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0" name="Free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1" name="Free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2" name="Free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3" name="Free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4" name="Free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5" name="Free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6" name="Free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7" name="Free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8" name="Free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89" name="Free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0" name="Free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1" name="Free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2" name="Free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3" name="Free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4" name="Free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5" name="Free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6" name="Free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7" name="Free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8" name="Free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99" name="Free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0" name="Free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1" name="Free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2" name="Free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3" name="Free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4" name="Free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5" name="Free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6" name="Free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7" name="Free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8" name="Free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09" name="Free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0" name="Free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1" name="Free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2" name="Free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3" name="Free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4" name="Free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5" name="Free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6" name="Free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7" name="Free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8" name="Free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19" name="Free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0" name="Free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1" name="Free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2" name="Free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3" name="Free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4" name="Rectangle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5" name="Free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6" name="Free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7" name="Free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8" name="Free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29" name="Free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0" name="Free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1" name="Free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2" name="Free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3" name="Free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4" name="Free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5" name="Free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6" name="Free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7" name="Free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8" name="Free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39" name="Free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0" name="Free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1" name="Free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3" name="Free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4" name="Rectangle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5" name="Free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0" name="Free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3" name="Free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0" name="Free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1" name="Free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2" name="Rectangle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4" name="Free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5" name="Free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6" name="Free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7" name="Rectangle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69" name="Rectangle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0" name="Rectangle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1" name="Free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2" name="Free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4" name="Rectangle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5" name="Free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6" name="Rectangle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77" name="Free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778" name="Gro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ree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0" name="Free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1" name="Free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2" name="Free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3" name="Free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4" name="Free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5" name="Free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6" name="Free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7" name="Free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8" name="Free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89" name="Free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0" name="Free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1" name="Free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2" name="Free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3" name="Free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4" name="Free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795" name="Free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796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47349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 and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5" name="Free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36" name="Gro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9" name="Free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0" name="Free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1" name="Rectangle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2" name="Free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3" name="Rectangle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4" name="Free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5" name="Free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0" name="Free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1" name="Free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2" name="Free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3" name="Free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5" name="Free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6" name="Free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277" name="Free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796548"/>
              </a:solidFill>
            </a:endParaRPr>
          </a:p>
        </p:txBody>
      </p:sp>
      <p:grpSp>
        <p:nvGrpSpPr>
          <p:cNvPr id="278" name="Gro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1" name="Free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2" name="Free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3" name="Free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1" name="Free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ree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3" name="Free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4" name="Free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5" name="Free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6" name="Free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sp>
        <p:nvSpPr>
          <p:cNvPr id="30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0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10295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415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31490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688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64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12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3668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96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65613" y="1828800"/>
            <a:ext cx="6858002" cy="1828800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265610" y="3733800"/>
            <a:ext cx="6858002" cy="914400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29257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475542" y="386429"/>
            <a:ext cx="5580074" cy="5337885"/>
            <a:chOff x="1855788" y="306388"/>
            <a:chExt cx="8470900" cy="6237288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47" name="Group 46"/>
          <p:cNvGrpSpPr/>
          <p:nvPr userDrawn="1"/>
        </p:nvGrpSpPr>
        <p:grpSpPr>
          <a:xfrm>
            <a:off x="6137044" y="369168"/>
            <a:ext cx="5580074" cy="5337885"/>
            <a:chOff x="1855788" y="306388"/>
            <a:chExt cx="8470900" cy="6237288"/>
          </a:xfrm>
        </p:grpSpPr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5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6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 flipH="1">
            <a:off x="697762" y="5464712"/>
            <a:ext cx="1861614" cy="1227646"/>
            <a:chOff x="9272588" y="4027487"/>
            <a:chExt cx="2381249" cy="17462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9654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753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713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632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4A1E726-CF66-4D14-90E1-956847F82EC5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39447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25157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800" b="0" i="0" u="none" strike="noStrike" kern="1200" cap="none" spc="0" normalizeH="0" baseline="0" noProof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8737600" y="6248400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2CC2D0-6F35-48EB-9EDF-D0C9D3A5781B}" type="slidenum">
              <a:rPr kumimoji="0" lang="en-US" altLang="en-US" sz="800" b="0" i="0" u="none" strike="noStrike" kern="1200" cap="none" spc="0" normalizeH="0" baseline="0" noProof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800" b="0" i="0" u="none" strike="noStrike" kern="1200" cap="none" spc="0" normalizeH="0" baseline="0" noProof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2"/>
          </p:nvPr>
        </p:nvSpPr>
        <p:spPr>
          <a:xfrm>
            <a:off x="4165600" y="6248400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800" b="0" i="0" u="none" strike="noStrike" kern="1200" cap="none" spc="0" normalizeH="0" baseline="0" noProof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576032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6D442-3C55-4C60-B65D-BD8C95F44649}" type="datetimeFigureOut">
              <a:rPr lang="en-US" smtClean="0"/>
              <a:t>3/28/2023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BE5187-63A0-44AB-8805-16471A71E9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127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947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6D442-3C55-4C60-B65D-BD8C95F44649}" type="datetimeFigureOut">
              <a:rPr lang="en-US" smtClean="0"/>
              <a:t>3/28/2023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BE5187-63A0-44AB-8805-16471A71E9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7628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12800" y="1600203"/>
            <a:ext cx="7213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229600" y="1600203"/>
            <a:ext cx="7213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751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426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5212" y="1825625"/>
            <a:ext cx="4954588" cy="418795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4951414" cy="418795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72755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358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493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791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srgbClr val="796548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 dirty="0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4864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645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85600" y="274641"/>
            <a:ext cx="36576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12800" y="274641"/>
            <a:ext cx="107696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894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4A1E726-CF66-4D14-90E1-956847F82EC5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39447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1CAAFF-2A67-47A8-A172-8469DA620A72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5321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C95EA46-E5D3-4F10-8D66-86482CC86401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76360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23CFD4B-B708-4E30-967B-D251AE85BF5C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6957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1681163"/>
            <a:ext cx="4956048" cy="823912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505075"/>
            <a:ext cx="4956048" cy="3476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956048" cy="823912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956048" cy="3476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18571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646382F-CCB5-433F-B80A-BC91D976B948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51227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D661736-4C66-4846-B8BB-EB16DC844127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2899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F2D3F8C-9B69-44EB-B29B-8D27273B3476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9314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4E4F0B7-92D5-4C48-8E1B-63C51F8509CE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3134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7A94B6D-51D9-4155-8B75-CA9D350C5D62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09936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BD4C1FD-0C91-4D86-B5A7-1FE9D0D52474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85295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32D11D0-B756-4DF7-9AED-C192D816AD89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49146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717D3A6-2FBE-4F65-9A59-818AD1B292B5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1347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12816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t>3/28/2023</a:t>
            </a:fld>
            <a:endParaRPr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47874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pPr/>
              <a:t>3/28/2023</a:t>
            </a:fld>
            <a:endParaRPr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pPr/>
              <a:t>‹#›</a:t>
            </a:fld>
            <a:endParaRPr/>
          </a:p>
        </p:txBody>
      </p:sp>
      <p:grpSp>
        <p:nvGrpSpPr>
          <p:cNvPr id="9" name="Group 8"/>
          <p:cNvGrpSpPr/>
          <p:nvPr/>
        </p:nvGrpSpPr>
        <p:grpSpPr>
          <a:xfrm>
            <a:off x="574431" y="724619"/>
            <a:ext cx="5318979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10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3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4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5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19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0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1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285120" y="724619"/>
            <a:ext cx="5318979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3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7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8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29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0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1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2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3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34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36" name="Picture Placeholder 33"/>
          <p:cNvSpPr>
            <a:spLocks noGrp="1" noChangeAspect="1"/>
          </p:cNvSpPr>
          <p:nvPr>
            <p:ph type="pic" sz="quarter" idx="17"/>
          </p:nvPr>
        </p:nvSpPr>
        <p:spPr>
          <a:xfrm>
            <a:off x="833620" y="1020195"/>
            <a:ext cx="480060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37" name="Picture Placeholder 33"/>
          <p:cNvSpPr>
            <a:spLocks noGrp="1" noChangeAspect="1"/>
          </p:cNvSpPr>
          <p:nvPr>
            <p:ph type="pic" sz="quarter" idx="18"/>
          </p:nvPr>
        </p:nvSpPr>
        <p:spPr>
          <a:xfrm>
            <a:off x="6544309" y="1020195"/>
            <a:ext cx="480060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39" name="Text Placeholder 3"/>
          <p:cNvSpPr>
            <a:spLocks noGrp="1"/>
          </p:cNvSpPr>
          <p:nvPr>
            <p:ph type="body" sz="half" idx="2"/>
          </p:nvPr>
        </p:nvSpPr>
        <p:spPr>
          <a:xfrm>
            <a:off x="1052423" y="4648200"/>
            <a:ext cx="4368980" cy="1295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3"/>
          <p:cNvSpPr>
            <a:spLocks noGrp="1"/>
          </p:cNvSpPr>
          <p:nvPr>
            <p:ph type="body" sz="half" idx="19"/>
          </p:nvPr>
        </p:nvSpPr>
        <p:spPr>
          <a:xfrm>
            <a:off x="6742908" y="4648200"/>
            <a:ext cx="4368980" cy="1295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68274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F99945-0A15-4715-AB6C-F5E56CF20F70}" type="datetimeFigureOut">
              <a:rPr lang="en-US"/>
              <a:pPr/>
              <a:t>3/28/2023</a:t>
            </a:fld>
            <a:endParaRPr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2B156B-59AE-415F-B24B-8756D48BB977}" type="slidenum">
              <a:rPr/>
              <a:pPr/>
              <a:t>‹#›</a:t>
            </a:fld>
            <a:endParaRPr/>
          </a:p>
        </p:txBody>
      </p:sp>
      <p:grpSp>
        <p:nvGrpSpPr>
          <p:cNvPr id="35" name="Group 34"/>
          <p:cNvGrpSpPr>
            <a:grpSpLocks noChangeAspect="1"/>
          </p:cNvGrpSpPr>
          <p:nvPr/>
        </p:nvGrpSpPr>
        <p:grpSpPr>
          <a:xfrm rot="5400000">
            <a:off x="4030971" y="647727"/>
            <a:ext cx="4116828" cy="338328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8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4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5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6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0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1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52" name="Group 51"/>
          <p:cNvGrpSpPr>
            <a:grpSpLocks noChangeAspect="1"/>
          </p:cNvGrpSpPr>
          <p:nvPr/>
        </p:nvGrpSpPr>
        <p:grpSpPr>
          <a:xfrm rot="5400000">
            <a:off x="263071" y="1127733"/>
            <a:ext cx="4114800" cy="3381614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7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8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59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0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1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2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3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4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grpSp>
        <p:nvGrpSpPr>
          <p:cNvPr id="65" name="Group 64"/>
          <p:cNvGrpSpPr>
            <a:grpSpLocks noChangeAspect="1"/>
          </p:cNvGrpSpPr>
          <p:nvPr/>
        </p:nvGrpSpPr>
        <p:grpSpPr>
          <a:xfrm rot="5400000">
            <a:off x="7803905" y="1127738"/>
            <a:ext cx="4114800" cy="338161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66" name="Freeform 41"/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7" name="Freeform 42"/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8" name="Freeform 43"/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69" name="Freeform 44"/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0" name="Freeform 45"/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1" name="Freeform 46"/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2" name="Freeform 47"/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3" name="Freeform 48"/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4" name="Freeform 49"/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5" name="Freeform 50"/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6" name="Freeform 51"/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  <p:sp>
          <p:nvSpPr>
            <p:cNvPr id="77" name="Freeform 52"/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/>
            </a:p>
          </p:txBody>
        </p:sp>
      </p:grpSp>
      <p:sp>
        <p:nvSpPr>
          <p:cNvPr id="78" name="Picture Placeholder 33"/>
          <p:cNvSpPr>
            <a:spLocks noGrp="1"/>
          </p:cNvSpPr>
          <p:nvPr>
            <p:ph type="pic" sz="quarter" idx="18"/>
          </p:nvPr>
        </p:nvSpPr>
        <p:spPr>
          <a:xfrm>
            <a:off x="4599885" y="533400"/>
            <a:ext cx="297180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79" name="Picture Placeholder 33"/>
          <p:cNvSpPr>
            <a:spLocks noGrp="1"/>
          </p:cNvSpPr>
          <p:nvPr>
            <p:ph type="pic" sz="quarter" idx="19"/>
          </p:nvPr>
        </p:nvSpPr>
        <p:spPr>
          <a:xfrm>
            <a:off x="834571" y="1013590"/>
            <a:ext cx="297180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80" name="Picture Placeholder 33"/>
          <p:cNvSpPr>
            <a:spLocks noGrp="1"/>
          </p:cNvSpPr>
          <p:nvPr>
            <p:ph type="pic" sz="quarter" idx="20"/>
          </p:nvPr>
        </p:nvSpPr>
        <p:spPr>
          <a:xfrm>
            <a:off x="8375405" y="1013591"/>
            <a:ext cx="297180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  <a:endParaRPr/>
          </a:p>
        </p:txBody>
      </p:sp>
      <p:sp>
        <p:nvSpPr>
          <p:cNvPr id="81" name="Text Placeholder 3"/>
          <p:cNvSpPr>
            <a:spLocks noGrp="1"/>
          </p:cNvSpPr>
          <p:nvPr>
            <p:ph type="body" sz="half" idx="2"/>
          </p:nvPr>
        </p:nvSpPr>
        <p:spPr>
          <a:xfrm>
            <a:off x="948871" y="5018002"/>
            <a:ext cx="2743200" cy="914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2" name="Text Placeholder 3"/>
          <p:cNvSpPr>
            <a:spLocks noGrp="1"/>
          </p:cNvSpPr>
          <p:nvPr>
            <p:ph type="body" sz="half" idx="21"/>
          </p:nvPr>
        </p:nvSpPr>
        <p:spPr>
          <a:xfrm>
            <a:off x="4707208" y="4582378"/>
            <a:ext cx="2743200" cy="914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3" name="Text Placeholder 3"/>
          <p:cNvSpPr>
            <a:spLocks noGrp="1"/>
          </p:cNvSpPr>
          <p:nvPr>
            <p:ph type="body" sz="half" idx="22"/>
          </p:nvPr>
        </p:nvSpPr>
        <p:spPr>
          <a:xfrm>
            <a:off x="8489705" y="5018002"/>
            <a:ext cx="2743200" cy="914400"/>
          </a:xfrm>
        </p:spPr>
        <p:txBody>
          <a:bodyPr>
            <a:normAutofit/>
          </a:bodyPr>
          <a:lstStyle>
            <a:lvl1pPr marL="0" indent="0">
              <a:spcBef>
                <a:spcPts val="1600"/>
              </a:spcBef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935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5212" y="304800"/>
            <a:ext cx="10058402" cy="12192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5214" y="1752600"/>
            <a:ext cx="10058400" cy="422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075611" y="6019801"/>
            <a:ext cx="139626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fld id="{4CF99945-0A15-4715-AB6C-F5E56CF20F70}" type="datetimeFigureOut">
              <a:rPr lang="en-US"/>
              <a:pPr/>
              <a:t>3/28/2023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79613" y="6019801"/>
            <a:ext cx="59436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213" y="6019801"/>
            <a:ext cx="7620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fld id="{022B156B-59AE-415F-B24B-8756D48BB977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00630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60" r:id="rId8"/>
    <p:sldLayoutId id="2147483661" r:id="rId9"/>
    <p:sldLayoutId id="2147483662" r:id="rId10"/>
    <p:sldLayoutId id="2147483656" r:id="rId11"/>
    <p:sldLayoutId id="2147483657" r:id="rId12"/>
    <p:sldLayoutId id="2147483658" r:id="rId13"/>
    <p:sldLayoutId id="2147483659" r:id="rId14"/>
    <p:sldLayoutId id="2147483740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347472" indent="-347472" algn="l" defTabSz="914400" rtl="0" eaLnBrk="1" latinLnBrk="0" hangingPunct="1">
        <a:lnSpc>
          <a:spcPct val="100000"/>
        </a:lnSpc>
        <a:spcBef>
          <a:spcPts val="18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740664" indent="-283464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rPr lang="en-US" smtClean="0">
                <a:solidFill>
                  <a:srgbClr val="796548"/>
                </a:solidFill>
              </a:rPr>
              <a:pPr/>
              <a:t>3/28/2023</a:t>
            </a:fld>
            <a:endParaRPr lang="en-US">
              <a:solidFill>
                <a:srgbClr val="796548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>
              <a:solidFill>
                <a:srgbClr val="796548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rPr lang="en-US" smtClean="0">
                <a:solidFill>
                  <a:srgbClr val="796548"/>
                </a:solidFill>
              </a:rPr>
              <a:pPr/>
              <a:t>‹#›</a:t>
            </a:fld>
            <a:endParaRPr lang="en-US" dirty="0">
              <a:solidFill>
                <a:srgbClr val="7965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8915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714" r:id="rId18"/>
    <p:sldLayoutId id="2147483741" r:id="rId1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3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F99945-0A15-4715-AB6C-F5E56CF20F70}" type="datetimeFigureOut">
              <a:rPr lang="en-US" smtClean="0"/>
              <a:pPr/>
              <a:t>3/28/2023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3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22B156B-59AE-415F-B24B-8756D48BB97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8928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239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239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239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1816811-A9A1-4876-B0EE-F3CF6889DD8F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8836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7.png"/><Relationship Id="rId4" Type="http://schemas.openxmlformats.org/officeDocument/2006/relationships/image" Target="../media/image6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gi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audio" Target="../media/media2.wma"/><Relationship Id="rId1" Type="http://schemas.microsoft.com/office/2007/relationships/media" Target="../media/media2.wma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g"/><Relationship Id="rId3" Type="http://schemas.openxmlformats.org/officeDocument/2006/relationships/image" Target="../media/image13.png"/><Relationship Id="rId7" Type="http://schemas.openxmlformats.org/officeDocument/2006/relationships/image" Target="../media/image17.jp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21.gif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audio" Target="../media/media2.wma"/><Relationship Id="rId1" Type="http://schemas.microsoft.com/office/2007/relationships/media" Target="../media/media2.wma"/><Relationship Id="rId6" Type="http://schemas.openxmlformats.org/officeDocument/2006/relationships/image" Target="../media/image8.png"/><Relationship Id="rId5" Type="http://schemas.openxmlformats.org/officeDocument/2006/relationships/audio" Target="../media/audio2.wav"/><Relationship Id="rId4" Type="http://schemas.openxmlformats.org/officeDocument/2006/relationships/audio" Target="../media/audio1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22.gif"/><Relationship Id="rId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jpeg"/><Relationship Id="rId5" Type="http://schemas.openxmlformats.org/officeDocument/2006/relationships/image" Target="../media/image27.gif"/><Relationship Id="rId4" Type="http://schemas.openxmlformats.org/officeDocument/2006/relationships/image" Target="../media/image26.gif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22.gif"/><Relationship Id="rId4" Type="http://schemas.openxmlformats.org/officeDocument/2006/relationships/image" Target="../media/image2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audio" Target="../media/media2.wma"/><Relationship Id="rId1" Type="http://schemas.microsoft.com/office/2007/relationships/media" Target="../media/media2.wma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9.xml"/><Relationship Id="rId4" Type="http://schemas.openxmlformats.org/officeDocument/2006/relationships/audio" Target="../media/audio4.wav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31.jpg"/><Relationship Id="rId4" Type="http://schemas.openxmlformats.org/officeDocument/2006/relationships/image" Target="../media/image3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4.mid"/><Relationship Id="rId1" Type="http://schemas.microsoft.com/office/2007/relationships/media" Target="../media/media4.mid"/><Relationship Id="rId4" Type="http://schemas.openxmlformats.org/officeDocument/2006/relationships/image" Target="../media/image3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3.xml"/><Relationship Id="rId4" Type="http://schemas.openxmlformats.org/officeDocument/2006/relationships/hyperlink" Target="http://hanhtrangnhagiao.violet.vn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9.xml"/><Relationship Id="rId4" Type="http://schemas.openxmlformats.org/officeDocument/2006/relationships/audio" Target="../media/audio4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4" Type="http://schemas.openxmlformats.org/officeDocument/2006/relationships/audio" Target="../media/audio4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4" Type="http://schemas.openxmlformats.org/officeDocument/2006/relationships/audio" Target="../media/audio4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2.xml"/><Relationship Id="rId4" Type="http://schemas.openxmlformats.org/officeDocument/2006/relationships/audio" Target="../media/audio4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11"/>
          <p:cNvSpPr>
            <a:spLocks noChangeArrowheads="1"/>
          </p:cNvSpPr>
          <p:nvPr/>
        </p:nvSpPr>
        <p:spPr bwMode="auto">
          <a:xfrm>
            <a:off x="1279254" y="0"/>
            <a:ext cx="96520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TRƯỜNG THPT AN NHƠN TÂY</a:t>
            </a:r>
          </a:p>
        </p:txBody>
      </p:sp>
      <p:sp>
        <p:nvSpPr>
          <p:cNvPr id="20492" name="WordArt 12" descr="Narrow vertical"/>
          <p:cNvSpPr>
            <a:spLocks noChangeArrowheads="1" noChangeShapeType="1" noTextEdit="1"/>
          </p:cNvSpPr>
          <p:nvPr/>
        </p:nvSpPr>
        <p:spPr bwMode="auto">
          <a:xfrm>
            <a:off x="466454" y="228600"/>
            <a:ext cx="11277600" cy="30480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79999"/>
                    </a:srgbClr>
                  </a:outerShdw>
                </a:effectLst>
                <a:latin typeface="Arial"/>
                <a:cs typeface="Arial"/>
              </a:rPr>
              <a:t>CHUYÊN ĐỀ MẮT CẬN VÀ MẮT VIỄN</a:t>
            </a:r>
          </a:p>
        </p:txBody>
      </p:sp>
      <p:sp>
        <p:nvSpPr>
          <p:cNvPr id="20494" name="WordArt 14" descr="Divot"/>
          <p:cNvSpPr>
            <a:spLocks noChangeArrowheads="1" noChangeShapeType="1" noTextEdit="1"/>
          </p:cNvSpPr>
          <p:nvPr/>
        </p:nvSpPr>
        <p:spPr bwMode="auto">
          <a:xfrm>
            <a:off x="2835185" y="3300549"/>
            <a:ext cx="7010400" cy="1524000"/>
          </a:xfrm>
          <a:prstGeom prst="rect">
            <a:avLst/>
          </a:prstGeom>
        </p:spPr>
        <p:txBody>
          <a:bodyPr wrap="none" fromWordArt="1">
            <a:prstTxWarp prst="textTriangle">
              <a:avLst>
                <a:gd name="adj" fmla="val 50000"/>
              </a:avLst>
            </a:prstTxWarp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10" spc="50" dirty="0">
                <a:ln w="11430"/>
                <a:solidFill>
                  <a:srgbClr val="92D05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MÔN: VẬT LÝ 11</a:t>
            </a:r>
          </a:p>
        </p:txBody>
      </p:sp>
      <p:sp>
        <p:nvSpPr>
          <p:cNvPr id="20495" name="Rectangle 15"/>
          <p:cNvSpPr>
            <a:spLocks noChangeArrowheads="1"/>
          </p:cNvSpPr>
          <p:nvPr/>
        </p:nvSpPr>
        <p:spPr bwMode="auto">
          <a:xfrm>
            <a:off x="1422400" y="5470070"/>
            <a:ext cx="96520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b="1" dirty="0">
                <a:ln w="1905"/>
                <a:solidFill>
                  <a:prstClr val="black">
                    <a:lumMod val="95000"/>
                    <a:lumOff val="5000"/>
                  </a:prstClr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Arial" pitchFamily="34" charset="0"/>
                <a:cs typeface="Arial" pitchFamily="34" charset="0"/>
              </a:rPr>
              <a:t>TẬP THỂ HỌC SINH LỚP 11A3 KÍNH CHÀO QUÝ THẦY CÔ</a:t>
            </a:r>
          </a:p>
        </p:txBody>
      </p:sp>
      <p:pic>
        <p:nvPicPr>
          <p:cNvPr id="3" name="KissTheRain-Yiruma_3mfg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>
                  <p14:fade in="10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1744054" y="6167845"/>
            <a:ext cx="433251" cy="4332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032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8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0" fill="hold"/>
                                        <p:tgtEl>
                                          <p:spTgt spid="2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0" fill="hold"/>
                                        <p:tgtEl>
                                          <p:spTgt spid="2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8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5000" fill="hold"/>
                                        <p:tgtEl>
                                          <p:spTgt spid="2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0" fill="hold"/>
                                        <p:tgtEl>
                                          <p:spTgt spid="2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8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5000" fill="hold"/>
                                        <p:tgtEl>
                                          <p:spTgt spid="2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000" fill="hold"/>
                                        <p:tgtEl>
                                          <p:spTgt spid="2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0"/>
                            </p:stCondLst>
                            <p:childTnLst>
                              <p:par>
                                <p:cTn id="1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5419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049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98542" y="1235245"/>
            <a:ext cx="731520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800" b="1" u="sng" dirty="0">
                <a:solidFill>
                  <a:schemeClr val="accent6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1. MẮT CẬN VÀ CÁCH KHẮC PHỤC</a:t>
            </a:r>
          </a:p>
        </p:txBody>
      </p:sp>
      <p:sp>
        <p:nvSpPr>
          <p:cNvPr id="4" name="Rectangle 3"/>
          <p:cNvSpPr/>
          <p:nvPr/>
        </p:nvSpPr>
        <p:spPr>
          <a:xfrm>
            <a:off x="4339852" y="5176689"/>
            <a:ext cx="24744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800" b="1" i="1" baseline="-25000" dirty="0" err="1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max</a:t>
            </a:r>
            <a:r>
              <a:rPr lang="en-US" sz="2800" b="1" i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 &lt; OV</a:t>
            </a:r>
            <a:endParaRPr lang="vi-VN" sz="2800" b="1" i="1" dirty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91934" y="4057168"/>
            <a:ext cx="22028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a. Đặc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8" name="Rectangle 7"/>
          <p:cNvSpPr/>
          <p:nvPr/>
        </p:nvSpPr>
        <p:spPr>
          <a:xfrm>
            <a:off x="942178" y="5699909"/>
            <a:ext cx="73917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  <a:sym typeface="Symbol" panose="05050102010706020507" pitchFamily="18" charset="2"/>
              </a:rPr>
              <a:t>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Độ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tụ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lớn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hơn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độ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tụ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bình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i="1" dirty="0" err="1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thường</a:t>
            </a:r>
            <a:r>
              <a:rPr lang="en-US" sz="2800" i="1" dirty="0">
                <a:ln>
                  <a:solidFill>
                    <a:srgbClr val="0070C0"/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9" name="Rectangle 8"/>
          <p:cNvSpPr/>
          <p:nvPr/>
        </p:nvSpPr>
        <p:spPr>
          <a:xfrm>
            <a:off x="691934" y="4540812"/>
            <a:ext cx="109210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Khi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không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điều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tiết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tiêu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ảnh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F’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nằm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trước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võng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mạc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0" name="Rectangle 9"/>
          <p:cNvSpPr/>
          <p:nvPr/>
        </p:nvSpPr>
        <p:spPr>
          <a:xfrm>
            <a:off x="2410968" y="232486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r"/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-106680" y="32785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u="sng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CHUYÊN ĐỀ: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744039" y="1984695"/>
            <a:ext cx="6791667" cy="1775140"/>
            <a:chOff x="1473686" y="1997337"/>
            <a:chExt cx="6791667" cy="1775140"/>
          </a:xfrm>
        </p:grpSpPr>
        <p:sp>
          <p:nvSpPr>
            <p:cNvPr id="7" name="Oval 6"/>
            <p:cNvSpPr/>
            <p:nvPr/>
          </p:nvSpPr>
          <p:spPr>
            <a:xfrm flipH="1">
              <a:off x="5351296" y="2215783"/>
              <a:ext cx="204046" cy="1324179"/>
            </a:xfrm>
            <a:prstGeom prst="ellipse">
              <a:avLst/>
            </a:prstGeom>
            <a:solidFill>
              <a:srgbClr val="B8F1E4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tx2"/>
                </a:solidFill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473686" y="1997337"/>
              <a:ext cx="6791667" cy="1775140"/>
              <a:chOff x="2549450" y="1523749"/>
              <a:chExt cx="6791667" cy="1775140"/>
            </a:xfrm>
          </p:grpSpPr>
          <p:grpSp>
            <p:nvGrpSpPr>
              <p:cNvPr id="20" name="Group 34"/>
              <p:cNvGrpSpPr>
                <a:grpSpLocks/>
              </p:cNvGrpSpPr>
              <p:nvPr/>
            </p:nvGrpSpPr>
            <p:grpSpPr bwMode="auto">
              <a:xfrm>
                <a:off x="2549450" y="1707034"/>
                <a:ext cx="6791667" cy="1424783"/>
                <a:chOff x="2736" y="2216"/>
                <a:chExt cx="3024" cy="732"/>
              </a:xfrm>
            </p:grpSpPr>
            <p:sp>
              <p:nvSpPr>
                <p:cNvPr id="33" name="Arc 14"/>
                <p:cNvSpPr>
                  <a:spLocks/>
                </p:cNvSpPr>
                <p:nvPr/>
              </p:nvSpPr>
              <p:spPr bwMode="auto">
                <a:xfrm rot="10517925">
                  <a:off x="4270" y="2216"/>
                  <a:ext cx="302" cy="732"/>
                </a:xfrm>
                <a:custGeom>
                  <a:avLst/>
                  <a:gdLst>
                    <a:gd name="G0" fmla="+- 0 0 0"/>
                    <a:gd name="G1" fmla="+- 20857 0 0"/>
                    <a:gd name="G2" fmla="+- 21600 0 0"/>
                    <a:gd name="T0" fmla="*/ 5618 w 21600"/>
                    <a:gd name="T1" fmla="*/ 0 h 42420"/>
                    <a:gd name="T2" fmla="*/ 1271 w 21600"/>
                    <a:gd name="T3" fmla="*/ 42420 h 42420"/>
                    <a:gd name="T4" fmla="*/ 0 w 21600"/>
                    <a:gd name="T5" fmla="*/ 20857 h 42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2420" fill="none" extrusionOk="0">
                      <a:moveTo>
                        <a:pt x="5617" y="0"/>
                      </a:moveTo>
                      <a:cubicBezTo>
                        <a:pt x="15047" y="2540"/>
                        <a:pt x="21600" y="11091"/>
                        <a:pt x="21600" y="20857"/>
                      </a:cubicBezTo>
                      <a:cubicBezTo>
                        <a:pt x="21600" y="32292"/>
                        <a:pt x="12686" y="41746"/>
                        <a:pt x="1270" y="42419"/>
                      </a:cubicBezTo>
                    </a:path>
                    <a:path w="21600" h="42420" stroke="0" extrusionOk="0">
                      <a:moveTo>
                        <a:pt x="5617" y="0"/>
                      </a:moveTo>
                      <a:cubicBezTo>
                        <a:pt x="15047" y="2540"/>
                        <a:pt x="21600" y="11091"/>
                        <a:pt x="21600" y="20857"/>
                      </a:cubicBezTo>
                      <a:cubicBezTo>
                        <a:pt x="21600" y="32292"/>
                        <a:pt x="12686" y="41746"/>
                        <a:pt x="1270" y="42419"/>
                      </a:cubicBezTo>
                      <a:lnTo>
                        <a:pt x="0" y="20857"/>
                      </a:lnTo>
                      <a:close/>
                    </a:path>
                  </a:pathLst>
                </a:custGeom>
                <a:noFill/>
                <a:ln w="5715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10800000" wrap="none" anchor="ctr"/>
                <a:lstStyle/>
                <a:p>
                  <a:endParaRPr lang="vi-VN" altLang="en-US" sz="1800">
                    <a:solidFill>
                      <a:schemeClr val="tx2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" name="Line 16"/>
                <p:cNvSpPr>
                  <a:spLocks noChangeShapeType="1"/>
                </p:cNvSpPr>
                <p:nvPr/>
              </p:nvSpPr>
              <p:spPr bwMode="auto">
                <a:xfrm>
                  <a:off x="2736" y="2592"/>
                  <a:ext cx="3024" cy="0"/>
                </a:xfrm>
                <a:prstGeom prst="line">
                  <a:avLst/>
                </a:prstGeom>
                <a:noFill/>
                <a:ln w="9525">
                  <a:solidFill>
                    <a:srgbClr val="B6B6B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22" name="Arc 13"/>
              <p:cNvSpPr>
                <a:spLocks/>
              </p:cNvSpPr>
              <p:nvPr/>
            </p:nvSpPr>
            <p:spPr bwMode="auto">
              <a:xfrm>
                <a:off x="6484864" y="1523749"/>
                <a:ext cx="1617064" cy="1775140"/>
              </a:xfrm>
              <a:custGeom>
                <a:avLst/>
                <a:gdLst>
                  <a:gd name="G0" fmla="+- 13512 0 0"/>
                  <a:gd name="G1" fmla="+- 21600 0 0"/>
                  <a:gd name="G2" fmla="+- 21600 0 0"/>
                  <a:gd name="T0" fmla="*/ 0 w 35112"/>
                  <a:gd name="T1" fmla="*/ 4748 h 43200"/>
                  <a:gd name="T2" fmla="*/ 82 w 35112"/>
                  <a:gd name="T3" fmla="*/ 38517 h 43200"/>
                  <a:gd name="T4" fmla="*/ 13512 w 3511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112" h="43200" fill="none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</a:path>
                  <a:path w="35112" h="43200" stroke="0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  <a:lnTo>
                      <a:pt x="13512" y="21600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 altLang="en-US" sz="1800">
                  <a:solidFill>
                    <a:schemeClr val="tx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" name="Text Box 61"/>
              <p:cNvSpPr txBox="1">
                <a:spLocks noChangeArrowheads="1"/>
              </p:cNvSpPr>
              <p:nvPr/>
            </p:nvSpPr>
            <p:spPr bwMode="auto">
              <a:xfrm>
                <a:off x="6544945" y="2112148"/>
                <a:ext cx="500813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</p:grpSp>
      </p:grpSp>
      <p:grpSp>
        <p:nvGrpSpPr>
          <p:cNvPr id="58" name="Group 57"/>
          <p:cNvGrpSpPr/>
          <p:nvPr/>
        </p:nvGrpSpPr>
        <p:grpSpPr>
          <a:xfrm>
            <a:off x="744039" y="1887948"/>
            <a:ext cx="6089957" cy="1526102"/>
            <a:chOff x="1483624" y="1887948"/>
            <a:chExt cx="6089957" cy="1526102"/>
          </a:xfrm>
        </p:grpSpPr>
        <p:sp>
          <p:nvSpPr>
            <p:cNvPr id="25" name="Text Box 21"/>
            <p:cNvSpPr txBox="1">
              <a:spLocks noChangeArrowheads="1"/>
            </p:cNvSpPr>
            <p:nvPr/>
          </p:nvSpPr>
          <p:spPr bwMode="auto">
            <a:xfrm>
              <a:off x="6346350" y="2512368"/>
              <a:ext cx="562274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F’</a:t>
              </a:r>
            </a:p>
          </p:txBody>
        </p:sp>
        <p:sp>
          <p:nvSpPr>
            <p:cNvPr id="26" name="Text Box 22"/>
            <p:cNvSpPr txBox="1">
              <a:spLocks noChangeArrowheads="1"/>
            </p:cNvSpPr>
            <p:nvPr/>
          </p:nvSpPr>
          <p:spPr bwMode="auto">
            <a:xfrm>
              <a:off x="7034560" y="2544157"/>
              <a:ext cx="539021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</a:p>
          </p:txBody>
        </p:sp>
        <p:sp>
          <p:nvSpPr>
            <p:cNvPr id="30" name="Text Box 29"/>
            <p:cNvSpPr txBox="1">
              <a:spLocks noChangeArrowheads="1"/>
            </p:cNvSpPr>
            <p:nvPr/>
          </p:nvSpPr>
          <p:spPr bwMode="auto">
            <a:xfrm>
              <a:off x="6316642" y="3013940"/>
              <a:ext cx="621689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A’</a:t>
              </a:r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483624" y="1887948"/>
              <a:ext cx="5542540" cy="1524634"/>
              <a:chOff x="1483624" y="1887948"/>
              <a:chExt cx="5542540" cy="1524634"/>
            </a:xfrm>
          </p:grpSpPr>
          <p:sp>
            <p:nvSpPr>
              <p:cNvPr id="17" name="Text Box 53"/>
              <p:cNvSpPr txBox="1">
                <a:spLocks noChangeArrowheads="1"/>
              </p:cNvSpPr>
              <p:nvPr/>
            </p:nvSpPr>
            <p:spPr bwMode="auto">
              <a:xfrm>
                <a:off x="1483624" y="1887948"/>
                <a:ext cx="754630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</a:t>
                </a:r>
                <a:r>
                  <a:rPr lang="en-US" altLang="en-US" sz="2000" b="1" baseline="-25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∞</a:t>
                </a:r>
              </a:p>
            </p:txBody>
          </p:sp>
          <p:grpSp>
            <p:nvGrpSpPr>
              <p:cNvPr id="56" name="Group 55"/>
              <p:cNvGrpSpPr/>
              <p:nvPr/>
            </p:nvGrpSpPr>
            <p:grpSpPr>
              <a:xfrm>
                <a:off x="1681763" y="2353594"/>
                <a:ext cx="5344401" cy="1058988"/>
                <a:chOff x="1681763" y="2353594"/>
                <a:chExt cx="5344401" cy="1058988"/>
              </a:xfrm>
            </p:grpSpPr>
            <p:cxnSp>
              <p:nvCxnSpPr>
                <p:cNvPr id="39" name="Straight Connector 38"/>
                <p:cNvCxnSpPr/>
                <p:nvPr/>
              </p:nvCxnSpPr>
              <p:spPr>
                <a:xfrm>
                  <a:off x="1681763" y="3372371"/>
                  <a:ext cx="3823843" cy="26553"/>
                </a:xfrm>
                <a:prstGeom prst="line">
                  <a:avLst/>
                </a:prstGeom>
                <a:ln w="28575">
                  <a:solidFill>
                    <a:srgbClr val="FF66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Straight Connector 43"/>
                <p:cNvCxnSpPr/>
                <p:nvPr/>
              </p:nvCxnSpPr>
              <p:spPr>
                <a:xfrm flipV="1">
                  <a:off x="5495668" y="2706392"/>
                  <a:ext cx="1530496" cy="706190"/>
                </a:xfrm>
                <a:prstGeom prst="line">
                  <a:avLst/>
                </a:prstGeom>
                <a:ln w="28575">
                  <a:solidFill>
                    <a:srgbClr val="FF66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Straight Connector 35"/>
                <p:cNvCxnSpPr/>
                <p:nvPr/>
              </p:nvCxnSpPr>
              <p:spPr>
                <a:xfrm>
                  <a:off x="1713706" y="2353594"/>
                  <a:ext cx="3823843" cy="26553"/>
                </a:xfrm>
                <a:prstGeom prst="line">
                  <a:avLst/>
                </a:prstGeom>
                <a:ln w="28575">
                  <a:solidFill>
                    <a:srgbClr val="FF66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/>
                <p:cNvCxnSpPr/>
                <p:nvPr/>
              </p:nvCxnSpPr>
              <p:spPr>
                <a:xfrm flipV="1">
                  <a:off x="3296320" y="2353594"/>
                  <a:ext cx="203923" cy="13276"/>
                </a:xfrm>
                <a:prstGeom prst="line">
                  <a:avLst/>
                </a:prstGeom>
                <a:ln w="19050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Straight Connector 48"/>
                <p:cNvCxnSpPr/>
                <p:nvPr/>
              </p:nvCxnSpPr>
              <p:spPr>
                <a:xfrm flipV="1">
                  <a:off x="3286041" y="3379448"/>
                  <a:ext cx="203923" cy="13276"/>
                </a:xfrm>
                <a:prstGeom prst="line">
                  <a:avLst/>
                </a:prstGeom>
                <a:ln w="19050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Straight Connector 50"/>
                <p:cNvCxnSpPr/>
                <p:nvPr/>
              </p:nvCxnSpPr>
              <p:spPr>
                <a:xfrm>
                  <a:off x="5954790" y="2585736"/>
                  <a:ext cx="222815" cy="120656"/>
                </a:xfrm>
                <a:prstGeom prst="line">
                  <a:avLst/>
                </a:prstGeom>
                <a:ln w="19050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Straight Connector 54"/>
                <p:cNvCxnSpPr/>
                <p:nvPr/>
              </p:nvCxnSpPr>
              <p:spPr>
                <a:xfrm flipV="1">
                  <a:off x="5929653" y="3106271"/>
                  <a:ext cx="222815" cy="104741"/>
                </a:xfrm>
                <a:prstGeom prst="line">
                  <a:avLst/>
                </a:prstGeom>
                <a:ln w="19050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" name="Straight Connector 41"/>
                <p:cNvCxnSpPr>
                  <a:stCxn id="7" idx="1"/>
                </p:cNvCxnSpPr>
                <p:nvPr/>
              </p:nvCxnSpPr>
              <p:spPr>
                <a:xfrm>
                  <a:off x="5535398" y="2397063"/>
                  <a:ext cx="1458821" cy="695761"/>
                </a:xfrm>
                <a:prstGeom prst="line">
                  <a:avLst/>
                </a:prstGeom>
                <a:ln w="28575">
                  <a:solidFill>
                    <a:srgbClr val="FF66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pic>
        <p:nvPicPr>
          <p:cNvPr id="59" name="Picture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29588" y="1429016"/>
            <a:ext cx="4029529" cy="2609843"/>
          </a:xfrm>
          <a:prstGeom prst="rect">
            <a:avLst/>
          </a:prstGeom>
        </p:spPr>
      </p:pic>
      <p:cxnSp>
        <p:nvCxnSpPr>
          <p:cNvPr id="61" name="Straight Arrow Connector 60"/>
          <p:cNvCxnSpPr/>
          <p:nvPr/>
        </p:nvCxnSpPr>
        <p:spPr>
          <a:xfrm flipV="1">
            <a:off x="4679453" y="4038859"/>
            <a:ext cx="1181020" cy="18309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120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" grpId="0"/>
      <p:bldP spid="3" grpId="0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Rectangle 123"/>
          <p:cNvSpPr/>
          <p:nvPr/>
        </p:nvSpPr>
        <p:spPr>
          <a:xfrm>
            <a:off x="1437560" y="3053414"/>
            <a:ext cx="706219" cy="116115"/>
          </a:xfrm>
          <a:prstGeom prst="rect">
            <a:avLst/>
          </a:prstGeom>
          <a:pattFill prst="wdUpDiag">
            <a:fgClr>
              <a:schemeClr val="tx2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98542" y="1235245"/>
            <a:ext cx="731520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800" b="1" u="sng" dirty="0">
                <a:solidFill>
                  <a:schemeClr val="accent6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1. MẮT CẬN VÀ CÁCH KHẮC PHỤC</a:t>
            </a:r>
          </a:p>
        </p:txBody>
      </p:sp>
      <p:sp>
        <p:nvSpPr>
          <p:cNvPr id="3" name="Rectangle 2"/>
          <p:cNvSpPr/>
          <p:nvPr/>
        </p:nvSpPr>
        <p:spPr>
          <a:xfrm>
            <a:off x="653988" y="1871122"/>
            <a:ext cx="22028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a. Đặc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9" name="Rectangle 8"/>
          <p:cNvSpPr/>
          <p:nvPr/>
        </p:nvSpPr>
        <p:spPr>
          <a:xfrm>
            <a:off x="576258" y="4309612"/>
            <a:ext cx="48622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Khoảng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OC</a:t>
            </a:r>
            <a:r>
              <a:rPr lang="en-US" sz="2800" baseline="-250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hữu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hạn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0" name="Rectangle 9"/>
          <p:cNvSpPr/>
          <p:nvPr/>
        </p:nvSpPr>
        <p:spPr>
          <a:xfrm>
            <a:off x="2410968" y="232486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r"/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-106680" y="32785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u="sng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CHUYÊN ĐỀ: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942178" y="2170813"/>
            <a:ext cx="6791667" cy="1775140"/>
            <a:chOff x="1473686" y="1997337"/>
            <a:chExt cx="6791667" cy="1775140"/>
          </a:xfrm>
        </p:grpSpPr>
        <p:sp>
          <p:nvSpPr>
            <p:cNvPr id="7" name="Oval 6"/>
            <p:cNvSpPr/>
            <p:nvPr/>
          </p:nvSpPr>
          <p:spPr>
            <a:xfrm flipH="1">
              <a:off x="5378190" y="2204459"/>
              <a:ext cx="141214" cy="1335504"/>
            </a:xfrm>
            <a:prstGeom prst="ellipse">
              <a:avLst/>
            </a:prstGeom>
            <a:solidFill>
              <a:srgbClr val="B8F1E4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tx2"/>
                </a:solidFill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473686" y="1997337"/>
              <a:ext cx="6791667" cy="1775140"/>
              <a:chOff x="2549450" y="1523749"/>
              <a:chExt cx="6791667" cy="1775140"/>
            </a:xfrm>
          </p:grpSpPr>
          <p:grpSp>
            <p:nvGrpSpPr>
              <p:cNvPr id="20" name="Group 34"/>
              <p:cNvGrpSpPr>
                <a:grpSpLocks/>
              </p:cNvGrpSpPr>
              <p:nvPr/>
            </p:nvGrpSpPr>
            <p:grpSpPr bwMode="auto">
              <a:xfrm>
                <a:off x="2549450" y="1707034"/>
                <a:ext cx="6791667" cy="1424783"/>
                <a:chOff x="2736" y="2216"/>
                <a:chExt cx="3024" cy="732"/>
              </a:xfrm>
            </p:grpSpPr>
            <p:sp>
              <p:nvSpPr>
                <p:cNvPr id="33" name="Arc 14"/>
                <p:cNvSpPr>
                  <a:spLocks/>
                </p:cNvSpPr>
                <p:nvPr/>
              </p:nvSpPr>
              <p:spPr bwMode="auto">
                <a:xfrm rot="10517925">
                  <a:off x="4270" y="2216"/>
                  <a:ext cx="302" cy="732"/>
                </a:xfrm>
                <a:custGeom>
                  <a:avLst/>
                  <a:gdLst>
                    <a:gd name="G0" fmla="+- 0 0 0"/>
                    <a:gd name="G1" fmla="+- 20857 0 0"/>
                    <a:gd name="G2" fmla="+- 21600 0 0"/>
                    <a:gd name="T0" fmla="*/ 5618 w 21600"/>
                    <a:gd name="T1" fmla="*/ 0 h 42420"/>
                    <a:gd name="T2" fmla="*/ 1271 w 21600"/>
                    <a:gd name="T3" fmla="*/ 42420 h 42420"/>
                    <a:gd name="T4" fmla="*/ 0 w 21600"/>
                    <a:gd name="T5" fmla="*/ 20857 h 42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2420" fill="none" extrusionOk="0">
                      <a:moveTo>
                        <a:pt x="5617" y="0"/>
                      </a:moveTo>
                      <a:cubicBezTo>
                        <a:pt x="15047" y="2540"/>
                        <a:pt x="21600" y="11091"/>
                        <a:pt x="21600" y="20857"/>
                      </a:cubicBezTo>
                      <a:cubicBezTo>
                        <a:pt x="21600" y="32292"/>
                        <a:pt x="12686" y="41746"/>
                        <a:pt x="1270" y="42419"/>
                      </a:cubicBezTo>
                    </a:path>
                    <a:path w="21600" h="42420" stroke="0" extrusionOk="0">
                      <a:moveTo>
                        <a:pt x="5617" y="0"/>
                      </a:moveTo>
                      <a:cubicBezTo>
                        <a:pt x="15047" y="2540"/>
                        <a:pt x="21600" y="11091"/>
                        <a:pt x="21600" y="20857"/>
                      </a:cubicBezTo>
                      <a:cubicBezTo>
                        <a:pt x="21600" y="32292"/>
                        <a:pt x="12686" y="41746"/>
                        <a:pt x="1270" y="42419"/>
                      </a:cubicBezTo>
                      <a:lnTo>
                        <a:pt x="0" y="20857"/>
                      </a:lnTo>
                      <a:close/>
                    </a:path>
                  </a:pathLst>
                </a:custGeom>
                <a:noFill/>
                <a:ln w="5715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10800000" wrap="none" anchor="ctr"/>
                <a:lstStyle/>
                <a:p>
                  <a:endParaRPr lang="vi-VN" altLang="en-US" sz="1800">
                    <a:solidFill>
                      <a:schemeClr val="tx2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" name="Line 16"/>
                <p:cNvSpPr>
                  <a:spLocks noChangeShapeType="1"/>
                </p:cNvSpPr>
                <p:nvPr/>
              </p:nvSpPr>
              <p:spPr bwMode="auto">
                <a:xfrm>
                  <a:off x="2736" y="2592"/>
                  <a:ext cx="3024" cy="0"/>
                </a:xfrm>
                <a:prstGeom prst="line">
                  <a:avLst/>
                </a:prstGeom>
                <a:noFill/>
                <a:ln w="9525">
                  <a:solidFill>
                    <a:srgbClr val="B6B6B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22" name="Arc 13"/>
              <p:cNvSpPr>
                <a:spLocks/>
              </p:cNvSpPr>
              <p:nvPr/>
            </p:nvSpPr>
            <p:spPr bwMode="auto">
              <a:xfrm>
                <a:off x="6484864" y="1523749"/>
                <a:ext cx="1617064" cy="1775140"/>
              </a:xfrm>
              <a:custGeom>
                <a:avLst/>
                <a:gdLst>
                  <a:gd name="G0" fmla="+- 13512 0 0"/>
                  <a:gd name="G1" fmla="+- 21600 0 0"/>
                  <a:gd name="G2" fmla="+- 21600 0 0"/>
                  <a:gd name="T0" fmla="*/ 0 w 35112"/>
                  <a:gd name="T1" fmla="*/ 4748 h 43200"/>
                  <a:gd name="T2" fmla="*/ 82 w 35112"/>
                  <a:gd name="T3" fmla="*/ 38517 h 43200"/>
                  <a:gd name="T4" fmla="*/ 13512 w 3511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112" h="43200" fill="none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</a:path>
                  <a:path w="35112" h="43200" stroke="0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  <a:lnTo>
                      <a:pt x="13512" y="21600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 altLang="en-US" sz="1800">
                  <a:solidFill>
                    <a:schemeClr val="tx2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" name="Text Box 61"/>
              <p:cNvSpPr txBox="1">
                <a:spLocks noChangeArrowheads="1"/>
              </p:cNvSpPr>
              <p:nvPr/>
            </p:nvSpPr>
            <p:spPr bwMode="auto">
              <a:xfrm>
                <a:off x="6544945" y="2112148"/>
                <a:ext cx="500813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</p:grpSp>
      </p:grpSp>
      <p:grpSp>
        <p:nvGrpSpPr>
          <p:cNvPr id="116" name="Group 115"/>
          <p:cNvGrpSpPr/>
          <p:nvPr/>
        </p:nvGrpSpPr>
        <p:grpSpPr>
          <a:xfrm>
            <a:off x="1088870" y="2558592"/>
            <a:ext cx="5968500" cy="1040008"/>
            <a:chOff x="1088870" y="3022414"/>
            <a:chExt cx="5968500" cy="1040008"/>
          </a:xfrm>
        </p:grpSpPr>
        <p:grpSp>
          <p:nvGrpSpPr>
            <p:cNvPr id="114" name="Group 113"/>
            <p:cNvGrpSpPr/>
            <p:nvPr/>
          </p:nvGrpSpPr>
          <p:grpSpPr>
            <a:xfrm>
              <a:off x="1088870" y="3022414"/>
              <a:ext cx="5968500" cy="1040008"/>
              <a:chOff x="1088870" y="3022414"/>
              <a:chExt cx="5968500" cy="1040008"/>
            </a:xfrm>
          </p:grpSpPr>
          <p:grpSp>
            <p:nvGrpSpPr>
              <p:cNvPr id="58" name="Group 57"/>
              <p:cNvGrpSpPr/>
              <p:nvPr/>
            </p:nvGrpSpPr>
            <p:grpSpPr>
              <a:xfrm>
                <a:off x="1088870" y="3022414"/>
                <a:ext cx="5968500" cy="1040008"/>
                <a:chOff x="1605081" y="2374042"/>
                <a:chExt cx="5968500" cy="1040008"/>
              </a:xfrm>
            </p:grpSpPr>
            <p:sp>
              <p:nvSpPr>
                <p:cNvPr id="26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7034560" y="2544157"/>
                  <a:ext cx="539021" cy="4001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en-US" sz="2000" b="1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</a:t>
                  </a:r>
                </a:p>
              </p:txBody>
            </p:sp>
            <p:sp>
              <p:nvSpPr>
                <p:cNvPr id="30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6316642" y="3013940"/>
                  <a:ext cx="621689" cy="4001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en-US" sz="2000" b="1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A’</a:t>
                  </a:r>
                </a:p>
              </p:txBody>
            </p:sp>
            <p:grpSp>
              <p:nvGrpSpPr>
                <p:cNvPr id="57" name="Group 56"/>
                <p:cNvGrpSpPr/>
                <p:nvPr/>
              </p:nvGrpSpPr>
              <p:grpSpPr>
                <a:xfrm>
                  <a:off x="1605081" y="2374042"/>
                  <a:ext cx="5421083" cy="984541"/>
                  <a:chOff x="1605081" y="2374042"/>
                  <a:chExt cx="5421083" cy="984541"/>
                </a:xfrm>
              </p:grpSpPr>
              <p:sp>
                <p:nvSpPr>
                  <p:cNvPr id="17" name="Text Box 5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05081" y="2498239"/>
                    <a:ext cx="444095" cy="40011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>
                    <a:spAutoFit/>
                  </a:bodyPr>
                  <a:lstStyle/>
                  <a:p>
                    <a:pPr algn="l">
                      <a:spcBef>
                        <a:spcPct val="50000"/>
                      </a:spcBef>
                    </a:pPr>
                    <a:r>
                      <a:rPr lang="en-US" altLang="en-US" sz="2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A</a:t>
                    </a:r>
                    <a:endParaRPr lang="en-US" altLang="en-US" sz="2000" b="1" baseline="-2500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6" name="Group 55"/>
                  <p:cNvGrpSpPr/>
                  <p:nvPr/>
                </p:nvGrpSpPr>
                <p:grpSpPr>
                  <a:xfrm>
                    <a:off x="1815197" y="2374042"/>
                    <a:ext cx="5210967" cy="984541"/>
                    <a:chOff x="1815197" y="2374042"/>
                    <a:chExt cx="5210967" cy="984541"/>
                  </a:xfrm>
                </p:grpSpPr>
                <p:cxnSp>
                  <p:nvCxnSpPr>
                    <p:cNvPr id="39" name="Straight Connector 38"/>
                    <p:cNvCxnSpPr/>
                    <p:nvPr/>
                  </p:nvCxnSpPr>
                  <p:spPr>
                    <a:xfrm>
                      <a:off x="1815197" y="2907087"/>
                      <a:ext cx="3676962" cy="451496"/>
                    </a:xfrm>
                    <a:prstGeom prst="line">
                      <a:avLst/>
                    </a:prstGeom>
                    <a:ln w="6350">
                      <a:solidFill>
                        <a:srgbClr val="FF33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" name="Straight Connector 43"/>
                    <p:cNvCxnSpPr/>
                    <p:nvPr/>
                  </p:nvCxnSpPr>
                  <p:spPr>
                    <a:xfrm flipV="1">
                      <a:off x="5481285" y="2706393"/>
                      <a:ext cx="1544879" cy="646120"/>
                    </a:xfrm>
                    <a:prstGeom prst="line">
                      <a:avLst/>
                    </a:prstGeom>
                    <a:ln w="3175">
                      <a:solidFill>
                        <a:srgbClr val="FF33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" name="Straight Connector 35"/>
                    <p:cNvCxnSpPr/>
                    <p:nvPr/>
                  </p:nvCxnSpPr>
                  <p:spPr>
                    <a:xfrm flipV="1">
                      <a:off x="1867634" y="2381462"/>
                      <a:ext cx="3587240" cy="518248"/>
                    </a:xfrm>
                    <a:prstGeom prst="line">
                      <a:avLst/>
                    </a:prstGeom>
                    <a:ln w="6350">
                      <a:solidFill>
                        <a:srgbClr val="FF33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Straight Connector 47"/>
                    <p:cNvCxnSpPr/>
                    <p:nvPr/>
                  </p:nvCxnSpPr>
                  <p:spPr>
                    <a:xfrm flipV="1">
                      <a:off x="3296320" y="2672958"/>
                      <a:ext cx="91682" cy="16640"/>
                    </a:xfrm>
                    <a:prstGeom prst="line">
                      <a:avLst/>
                    </a:prstGeom>
                    <a:ln w="3175">
                      <a:solidFill>
                        <a:srgbClr val="FF33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Straight Connector 48"/>
                    <p:cNvCxnSpPr/>
                    <p:nvPr/>
                  </p:nvCxnSpPr>
                  <p:spPr>
                    <a:xfrm>
                      <a:off x="3286041" y="3083443"/>
                      <a:ext cx="93290" cy="11871"/>
                    </a:xfrm>
                    <a:prstGeom prst="line">
                      <a:avLst/>
                    </a:prstGeom>
                    <a:ln w="3175">
                      <a:solidFill>
                        <a:srgbClr val="FF33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Straight Connector 50"/>
                    <p:cNvCxnSpPr/>
                    <p:nvPr/>
                  </p:nvCxnSpPr>
                  <p:spPr>
                    <a:xfrm>
                      <a:off x="6059683" y="2677081"/>
                      <a:ext cx="56014" cy="36218"/>
                    </a:xfrm>
                    <a:prstGeom prst="line">
                      <a:avLst/>
                    </a:prstGeom>
                    <a:ln w="3175">
                      <a:solidFill>
                        <a:srgbClr val="FF33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Straight Connector 54"/>
                    <p:cNvCxnSpPr/>
                    <p:nvPr/>
                  </p:nvCxnSpPr>
                  <p:spPr>
                    <a:xfrm flipV="1">
                      <a:off x="5960982" y="3078621"/>
                      <a:ext cx="174961" cy="74403"/>
                    </a:xfrm>
                    <a:prstGeom prst="line">
                      <a:avLst/>
                    </a:prstGeom>
                    <a:ln w="3175">
                      <a:solidFill>
                        <a:srgbClr val="FF33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Straight Connector 41"/>
                    <p:cNvCxnSpPr/>
                    <p:nvPr/>
                  </p:nvCxnSpPr>
                  <p:spPr>
                    <a:xfrm>
                      <a:off x="5447132" y="2374042"/>
                      <a:ext cx="1496081" cy="723619"/>
                    </a:xfrm>
                    <a:prstGeom prst="line">
                      <a:avLst/>
                    </a:prstGeom>
                    <a:ln w="3175">
                      <a:solidFill>
                        <a:srgbClr val="FF66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sp>
            <p:nvSpPr>
              <p:cNvPr id="113" name="Oval 112"/>
              <p:cNvSpPr/>
              <p:nvPr/>
            </p:nvSpPr>
            <p:spPr>
              <a:xfrm flipV="1">
                <a:off x="1304359" y="3520974"/>
                <a:ext cx="45719" cy="45719"/>
              </a:xfrm>
              <a:prstGeom prst="ellipse">
                <a:avLst/>
              </a:prstGeom>
              <a:solidFill>
                <a:srgbClr val="FF66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Oval 114"/>
            <p:cNvSpPr/>
            <p:nvPr/>
          </p:nvSpPr>
          <p:spPr>
            <a:xfrm>
              <a:off x="5982378" y="3536118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2017059" y="2572968"/>
            <a:ext cx="4948953" cy="1012185"/>
            <a:chOff x="2017059" y="3036790"/>
            <a:chExt cx="4948953" cy="1012185"/>
          </a:xfrm>
        </p:grpSpPr>
        <p:grpSp>
          <p:nvGrpSpPr>
            <p:cNvPr id="119" name="Group 118"/>
            <p:cNvGrpSpPr/>
            <p:nvPr/>
          </p:nvGrpSpPr>
          <p:grpSpPr>
            <a:xfrm>
              <a:off x="2166387" y="3036790"/>
              <a:ext cx="4342436" cy="958338"/>
              <a:chOff x="2166387" y="3036790"/>
              <a:chExt cx="4342436" cy="958338"/>
            </a:xfrm>
          </p:grpSpPr>
          <p:grpSp>
            <p:nvGrpSpPr>
              <p:cNvPr id="112" name="Group 111"/>
              <p:cNvGrpSpPr/>
              <p:nvPr/>
            </p:nvGrpSpPr>
            <p:grpSpPr>
              <a:xfrm>
                <a:off x="2166387" y="3036790"/>
                <a:ext cx="4328269" cy="958338"/>
                <a:chOff x="2166387" y="3036790"/>
                <a:chExt cx="4328269" cy="958338"/>
              </a:xfrm>
            </p:grpSpPr>
            <p:grpSp>
              <p:nvGrpSpPr>
                <p:cNvPr id="91" name="Group 90"/>
                <p:cNvGrpSpPr/>
                <p:nvPr/>
              </p:nvGrpSpPr>
              <p:grpSpPr>
                <a:xfrm>
                  <a:off x="2166387" y="3036790"/>
                  <a:ext cx="4328269" cy="958338"/>
                  <a:chOff x="2166387" y="3036790"/>
                  <a:chExt cx="4328269" cy="958338"/>
                </a:xfrm>
              </p:grpSpPr>
              <p:cxnSp>
                <p:nvCxnSpPr>
                  <p:cNvPr id="28" name="Straight Connector 27"/>
                  <p:cNvCxnSpPr/>
                  <p:nvPr/>
                </p:nvCxnSpPr>
                <p:spPr>
                  <a:xfrm flipV="1">
                    <a:off x="2166387" y="3036790"/>
                    <a:ext cx="2761898" cy="512687"/>
                  </a:xfrm>
                  <a:prstGeom prst="line">
                    <a:avLst/>
                  </a:prstGeom>
                  <a:ln w="28575">
                    <a:solidFill>
                      <a:srgbClr val="FF66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Straight Connector 31"/>
                  <p:cNvCxnSpPr/>
                  <p:nvPr/>
                </p:nvCxnSpPr>
                <p:spPr>
                  <a:xfrm>
                    <a:off x="2178424" y="3563440"/>
                    <a:ext cx="2761898" cy="431688"/>
                  </a:xfrm>
                  <a:prstGeom prst="line">
                    <a:avLst/>
                  </a:prstGeom>
                  <a:ln w="28575">
                    <a:solidFill>
                      <a:srgbClr val="FF66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Straight Connector 83"/>
                  <p:cNvCxnSpPr/>
                  <p:nvPr/>
                </p:nvCxnSpPr>
                <p:spPr>
                  <a:xfrm>
                    <a:off x="4967216" y="3050589"/>
                    <a:ext cx="1527440" cy="526103"/>
                  </a:xfrm>
                  <a:prstGeom prst="line">
                    <a:avLst/>
                  </a:prstGeom>
                  <a:ln w="28575">
                    <a:solidFill>
                      <a:srgbClr val="FF66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/>
                  <p:cNvCxnSpPr/>
                  <p:nvPr/>
                </p:nvCxnSpPr>
                <p:spPr>
                  <a:xfrm flipH="1">
                    <a:off x="4967216" y="3562496"/>
                    <a:ext cx="1527440" cy="432632"/>
                  </a:xfrm>
                  <a:prstGeom prst="line">
                    <a:avLst/>
                  </a:prstGeom>
                  <a:ln w="28575">
                    <a:solidFill>
                      <a:srgbClr val="FF33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93" name="Straight Connector 92"/>
                <p:cNvCxnSpPr/>
                <p:nvPr/>
              </p:nvCxnSpPr>
              <p:spPr>
                <a:xfrm flipV="1">
                  <a:off x="3145043" y="3354765"/>
                  <a:ext cx="109145" cy="16911"/>
                </a:xfrm>
                <a:prstGeom prst="line">
                  <a:avLst/>
                </a:prstGeom>
                <a:ln w="3175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>
                <a:xfrm flipH="1" flipV="1">
                  <a:off x="3070323" y="3704551"/>
                  <a:ext cx="155796" cy="24705"/>
                </a:xfrm>
                <a:prstGeom prst="line">
                  <a:avLst/>
                </a:prstGeom>
                <a:ln w="3175">
                  <a:solidFill>
                    <a:srgbClr val="FF6600"/>
                  </a:solidFill>
                  <a:headEnd type="arrow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>
                <a:xfrm>
                  <a:off x="5777659" y="3327087"/>
                  <a:ext cx="62918" cy="20942"/>
                </a:xfrm>
                <a:prstGeom prst="line">
                  <a:avLst/>
                </a:prstGeom>
                <a:ln w="3175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>
                <a:xfrm flipV="1">
                  <a:off x="5773537" y="3719493"/>
                  <a:ext cx="141135" cy="35298"/>
                </a:xfrm>
                <a:prstGeom prst="line">
                  <a:avLst/>
                </a:prstGeom>
                <a:ln w="3175">
                  <a:solidFill>
                    <a:srgbClr val="FF6600"/>
                  </a:solidFill>
                  <a:headEnd type="none" w="med" len="med"/>
                  <a:tailEnd type="arrow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7" name="Oval 116"/>
              <p:cNvSpPr/>
              <p:nvPr/>
            </p:nvSpPr>
            <p:spPr>
              <a:xfrm>
                <a:off x="2169011" y="3522956"/>
                <a:ext cx="45719" cy="4571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6463104" y="3540886"/>
                <a:ext cx="45719" cy="4571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Text Box 53"/>
            <p:cNvSpPr txBox="1">
              <a:spLocks noChangeArrowheads="1"/>
            </p:cNvSpPr>
            <p:nvPr/>
          </p:nvSpPr>
          <p:spPr bwMode="auto">
            <a:xfrm>
              <a:off x="2017059" y="3648865"/>
              <a:ext cx="53704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r>
                <a:rPr lang="en-US" altLang="en-US" sz="2000" b="1" baseline="-25000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endParaRPr lang="en-US" altLang="en-US" sz="2000" b="1" baseline="-25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Text Box 53"/>
            <p:cNvSpPr txBox="1">
              <a:spLocks noChangeArrowheads="1"/>
            </p:cNvSpPr>
            <p:nvPr/>
          </p:nvSpPr>
          <p:spPr bwMode="auto">
            <a:xfrm>
              <a:off x="6432175" y="3581675"/>
              <a:ext cx="533837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A’</a:t>
              </a:r>
              <a:endParaRPr lang="en-US" altLang="en-US" sz="2000" b="1" baseline="-25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25" name="Rectangle 124"/>
          <p:cNvSpPr/>
          <p:nvPr/>
        </p:nvSpPr>
        <p:spPr>
          <a:xfrm>
            <a:off x="564631" y="5105489"/>
            <a:ext cx="609333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-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Cc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gần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hơn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bình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thường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08809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  <p:bldP spid="9" grpId="0"/>
      <p:bldP spid="12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4182035" y="349624"/>
            <a:ext cx="3492646" cy="6210592"/>
            <a:chOff x="3696" y="336"/>
            <a:chExt cx="2341" cy="3552"/>
          </a:xfrm>
        </p:grpSpPr>
        <p:sp>
          <p:nvSpPr>
            <p:cNvPr id="4" name="AutoShape 11"/>
            <p:cNvSpPr>
              <a:spLocks noChangeArrowheads="1"/>
            </p:cNvSpPr>
            <p:nvPr/>
          </p:nvSpPr>
          <p:spPr bwMode="auto">
            <a:xfrm>
              <a:off x="3696" y="336"/>
              <a:ext cx="2341" cy="2064"/>
            </a:xfrm>
            <a:prstGeom prst="cloudCallout">
              <a:avLst>
                <a:gd name="adj1" fmla="val -17685"/>
                <a:gd name="adj2" fmla="val 85657"/>
              </a:avLst>
            </a:prstGeom>
            <a:solidFill>
              <a:srgbClr val="FFFF00"/>
            </a:solidFill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3000" dirty="0">
                  <a:solidFill>
                    <a:srgbClr val="0000FF"/>
                  </a:solidFill>
                </a:rPr>
                <a:t>Theo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các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bạn</a:t>
              </a:r>
              <a:r>
                <a:rPr lang="en-US" altLang="en-US" sz="3000" dirty="0">
                  <a:solidFill>
                    <a:srgbClr val="0000FF"/>
                  </a:solidFill>
                </a:rPr>
                <a:t>,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nguyên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nhân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nào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gây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ra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tật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cận</a:t>
              </a:r>
              <a:r>
                <a:rPr lang="en-US" altLang="en-US" sz="3000" dirty="0">
                  <a:solidFill>
                    <a:srgbClr val="0000FF"/>
                  </a:solidFill>
                </a:rPr>
                <a:t> </a:t>
              </a:r>
              <a:r>
                <a:rPr lang="en-US" altLang="en-US" sz="3000" dirty="0" err="1">
                  <a:solidFill>
                    <a:srgbClr val="0000FF"/>
                  </a:solidFill>
                </a:rPr>
                <a:t>thị</a:t>
              </a:r>
              <a:r>
                <a:rPr lang="en-US" altLang="en-US" sz="3000" dirty="0">
                  <a:solidFill>
                    <a:srgbClr val="0000FF"/>
                  </a:solidFill>
                </a:rPr>
                <a:t>?</a:t>
              </a:r>
            </a:p>
          </p:txBody>
        </p:sp>
        <p:pic>
          <p:nvPicPr>
            <p:cNvPr id="5" name="Picture 12" descr="AG00317_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6" y="2976"/>
              <a:ext cx="720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377073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51201" y="1709679"/>
            <a:ext cx="5586436" cy="255454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en-US" sz="8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Chung </a:t>
            </a:r>
            <a:r>
              <a:rPr lang="en-US" sz="8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sức</a:t>
            </a:r>
            <a:endParaRPr lang="en-US" sz="8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" name="nhac tro choi 1.wm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550400" y="5867400"/>
            <a:ext cx="711200" cy="5334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251201" y="2334162"/>
            <a:ext cx="5586436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en-US" sz="8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Vòng</a:t>
            </a:r>
            <a:r>
              <a:rPr lang="en-US" sz="8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2</a:t>
            </a:r>
            <a:endParaRPr lang="en-US" sz="8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97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6" presetClass="exit" presetSubtype="32" fill="hold" grpId="1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94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7" grpId="1"/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3"/>
          <p:cNvSpPr>
            <a:spLocks/>
          </p:cNvSpPr>
          <p:nvPr/>
        </p:nvSpPr>
        <p:spPr bwMode="gray">
          <a:xfrm rot="10800000" flipV="1">
            <a:off x="1121890" y="860233"/>
            <a:ext cx="657456" cy="689710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FF0066"/>
              </a:gs>
            </a:gsLst>
            <a:lin ang="4200000" scaled="0"/>
            <a:tileRect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5"/>
          <p:cNvSpPr>
            <a:spLocks/>
          </p:cNvSpPr>
          <p:nvPr/>
        </p:nvSpPr>
        <p:spPr bwMode="gray">
          <a:xfrm flipH="1">
            <a:off x="10902257" y="858133"/>
            <a:ext cx="1134908" cy="891490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7030A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14425" y="1558255"/>
            <a:ext cx="1921563" cy="1369962"/>
            <a:chOff x="3300109" y="3173482"/>
            <a:chExt cx="2513535" cy="1097776"/>
          </a:xfrm>
        </p:grpSpPr>
        <p:grpSp>
          <p:nvGrpSpPr>
            <p:cNvPr id="35" name="Group 6"/>
            <p:cNvGrpSpPr>
              <a:grpSpLocks/>
            </p:cNvGrpSpPr>
            <p:nvPr/>
          </p:nvGrpSpPr>
          <p:grpSpPr bwMode="auto">
            <a:xfrm>
              <a:off x="3300109" y="3173482"/>
              <a:ext cx="2513535" cy="1097776"/>
              <a:chOff x="4320" y="1152"/>
              <a:chExt cx="414" cy="402"/>
            </a:xfrm>
          </p:grpSpPr>
          <p:sp>
            <p:nvSpPr>
              <p:cNvPr id="36" name="AutoShape 7"/>
              <p:cNvSpPr>
                <a:spLocks noChangeArrowheads="1"/>
              </p:cNvSpPr>
              <p:nvPr/>
            </p:nvSpPr>
            <p:spPr bwMode="gray">
              <a:xfrm>
                <a:off x="4320" y="1152"/>
                <a:ext cx="414" cy="402"/>
              </a:xfrm>
              <a:prstGeom prst="roundRect">
                <a:avLst>
                  <a:gd name="adj" fmla="val 11921"/>
                </a:avLst>
              </a:prstGeom>
              <a:gradFill rotWithShape="1">
                <a:gsLst>
                  <a:gs pos="0">
                    <a:srgbClr val="5EB52D"/>
                  </a:gs>
                  <a:gs pos="100000">
                    <a:srgbClr val="5EB52D">
                      <a:gamma/>
                      <a:shade val="6980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53882" dir="2700000" algn="ctr" rotWithShape="0">
                  <a:srgbClr val="000000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Freeform 8"/>
              <p:cNvSpPr>
                <a:spLocks/>
              </p:cNvSpPr>
              <p:nvPr/>
            </p:nvSpPr>
            <p:spPr bwMode="gray">
              <a:xfrm>
                <a:off x="4346" y="1178"/>
                <a:ext cx="206" cy="201"/>
              </a:xfrm>
              <a:custGeom>
                <a:avLst/>
                <a:gdLst>
                  <a:gd name="T0" fmla="*/ 118 w 596"/>
                  <a:gd name="T1" fmla="*/ 0 h 598"/>
                  <a:gd name="T2" fmla="*/ 0 w 596"/>
                  <a:gd name="T3" fmla="*/ 118 h 598"/>
                  <a:gd name="T4" fmla="*/ 0 w 596"/>
                  <a:gd name="T5" fmla="*/ 589 h 598"/>
                  <a:gd name="T6" fmla="*/ 161 w 596"/>
                  <a:gd name="T7" fmla="*/ 174 h 598"/>
                  <a:gd name="T8" fmla="*/ 589 w 596"/>
                  <a:gd name="T9" fmla="*/ 0 h 598"/>
                  <a:gd name="T10" fmla="*/ 118 w 596"/>
                  <a:gd name="T11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EB52D">
                      <a:gamma/>
                      <a:tint val="48627"/>
                      <a:invGamma/>
                    </a:srgbClr>
                  </a:gs>
                  <a:gs pos="50000">
                    <a:srgbClr val="5EB52D">
                      <a:alpha val="0"/>
                    </a:srgbClr>
                  </a:gs>
                  <a:gs pos="100000">
                    <a:srgbClr val="5EB52D">
                      <a:gamma/>
                      <a:tint val="48627"/>
                      <a:invGamma/>
                    </a:srgb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8" name="Rectangle 9"/>
            <p:cNvSpPr>
              <a:spLocks noChangeArrowheads="1"/>
            </p:cNvSpPr>
            <p:nvPr/>
          </p:nvSpPr>
          <p:spPr bwMode="gray">
            <a:xfrm>
              <a:off x="3302405" y="3306871"/>
              <a:ext cx="2508942" cy="9459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Đọc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sách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không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đủ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ánh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sáng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.</a:t>
              </a:r>
              <a:endParaRPr lang="vi-VN" sz="2400" b="1" dirty="0">
                <a:solidFill>
                  <a:srgbClr val="FFFFFF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4863185" y="1647889"/>
            <a:ext cx="2207583" cy="1298308"/>
            <a:chOff x="7866750" y="3173482"/>
            <a:chExt cx="2688609" cy="1097776"/>
          </a:xfrm>
        </p:grpSpPr>
        <p:grpSp>
          <p:nvGrpSpPr>
            <p:cNvPr id="42" name="Group 13"/>
            <p:cNvGrpSpPr>
              <a:grpSpLocks/>
            </p:cNvGrpSpPr>
            <p:nvPr/>
          </p:nvGrpSpPr>
          <p:grpSpPr bwMode="auto">
            <a:xfrm>
              <a:off x="7954287" y="3173482"/>
              <a:ext cx="2513534" cy="1097776"/>
              <a:chOff x="4320" y="1152"/>
              <a:chExt cx="414" cy="402"/>
            </a:xfrm>
          </p:grpSpPr>
          <p:sp>
            <p:nvSpPr>
              <p:cNvPr id="43" name="AutoShape 14"/>
              <p:cNvSpPr>
                <a:spLocks noChangeArrowheads="1"/>
              </p:cNvSpPr>
              <p:nvPr/>
            </p:nvSpPr>
            <p:spPr bwMode="gray">
              <a:xfrm>
                <a:off x="4320" y="1152"/>
                <a:ext cx="414" cy="402"/>
              </a:xfrm>
              <a:prstGeom prst="roundRect">
                <a:avLst>
                  <a:gd name="adj" fmla="val 11921"/>
                </a:avLst>
              </a:prstGeom>
              <a:gradFill rotWithShape="1">
                <a:gsLst>
                  <a:gs pos="0">
                    <a:srgbClr val="5983D7"/>
                  </a:gs>
                  <a:gs pos="100000">
                    <a:srgbClr val="5983D7">
                      <a:gamma/>
                      <a:shade val="6980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53882" dir="2700000" algn="ctr" rotWithShape="0">
                  <a:srgbClr val="000000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Freeform 15"/>
              <p:cNvSpPr>
                <a:spLocks/>
              </p:cNvSpPr>
              <p:nvPr/>
            </p:nvSpPr>
            <p:spPr bwMode="gray">
              <a:xfrm>
                <a:off x="4346" y="1178"/>
                <a:ext cx="206" cy="201"/>
              </a:xfrm>
              <a:custGeom>
                <a:avLst/>
                <a:gdLst>
                  <a:gd name="T0" fmla="*/ 118 w 596"/>
                  <a:gd name="T1" fmla="*/ 0 h 598"/>
                  <a:gd name="T2" fmla="*/ 0 w 596"/>
                  <a:gd name="T3" fmla="*/ 118 h 598"/>
                  <a:gd name="T4" fmla="*/ 0 w 596"/>
                  <a:gd name="T5" fmla="*/ 589 h 598"/>
                  <a:gd name="T6" fmla="*/ 161 w 596"/>
                  <a:gd name="T7" fmla="*/ 174 h 598"/>
                  <a:gd name="T8" fmla="*/ 589 w 596"/>
                  <a:gd name="T9" fmla="*/ 0 h 598"/>
                  <a:gd name="T10" fmla="*/ 118 w 596"/>
                  <a:gd name="T11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983D7">
                      <a:gamma/>
                      <a:tint val="48627"/>
                      <a:invGamma/>
                    </a:srgbClr>
                  </a:gs>
                  <a:gs pos="50000">
                    <a:srgbClr val="5983D7">
                      <a:alpha val="0"/>
                    </a:srgbClr>
                  </a:gs>
                  <a:gs pos="100000">
                    <a:srgbClr val="5983D7">
                      <a:gamma/>
                      <a:tint val="48627"/>
                      <a:invGamma/>
                    </a:srgb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6" name="Rectangle 17"/>
            <p:cNvSpPr>
              <a:spLocks noChangeArrowheads="1"/>
            </p:cNvSpPr>
            <p:nvPr/>
          </p:nvSpPr>
          <p:spPr bwMode="gray">
            <a:xfrm>
              <a:off x="7866750" y="3261392"/>
              <a:ext cx="2688609" cy="911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Xem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ti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vi,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điện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thoại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nhiều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.</a:t>
              </a:r>
              <a:endParaRPr lang="vi-VN" sz="2400" b="1" dirty="0">
                <a:solidFill>
                  <a:srgbClr val="FFFFFF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698606" y="1594689"/>
            <a:ext cx="1681622" cy="1335375"/>
            <a:chOff x="7393644" y="4142566"/>
            <a:chExt cx="2615795" cy="1043423"/>
          </a:xfrm>
        </p:grpSpPr>
        <p:grpSp>
          <p:nvGrpSpPr>
            <p:cNvPr id="58" name="Group 8"/>
            <p:cNvGrpSpPr>
              <a:grpSpLocks/>
            </p:cNvGrpSpPr>
            <p:nvPr/>
          </p:nvGrpSpPr>
          <p:grpSpPr bwMode="auto">
            <a:xfrm>
              <a:off x="7408367" y="4142566"/>
              <a:ext cx="2601072" cy="1043423"/>
              <a:chOff x="720" y="1392"/>
              <a:chExt cx="4058" cy="480"/>
            </a:xfrm>
          </p:grpSpPr>
          <p:sp>
            <p:nvSpPr>
              <p:cNvPr id="59" name="AutoShape 9"/>
              <p:cNvSpPr>
                <a:spLocks noChangeArrowheads="1"/>
              </p:cNvSpPr>
              <p:nvPr/>
            </p:nvSpPr>
            <p:spPr bwMode="gray">
              <a:xfrm>
                <a:off x="720" y="1392"/>
                <a:ext cx="4058" cy="480"/>
              </a:xfrm>
              <a:prstGeom prst="roundRect">
                <a:avLst>
                  <a:gd name="adj" fmla="val 17509"/>
                </a:avLst>
              </a:prstGeom>
              <a:gradFill rotWithShape="1">
                <a:gsLst>
                  <a:gs pos="0">
                    <a:srgbClr val="5983D7"/>
                  </a:gs>
                  <a:gs pos="50000">
                    <a:srgbClr val="5983D7">
                      <a:gamma/>
                      <a:shade val="92157"/>
                      <a:invGamma/>
                    </a:srgbClr>
                  </a:gs>
                  <a:gs pos="100000">
                    <a:srgbClr val="5983D7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60" name="Group 10"/>
              <p:cNvGrpSpPr>
                <a:grpSpLocks/>
              </p:cNvGrpSpPr>
              <p:nvPr/>
            </p:nvGrpSpPr>
            <p:grpSpPr bwMode="auto">
              <a:xfrm>
                <a:off x="730" y="1407"/>
                <a:ext cx="4043" cy="444"/>
                <a:chOff x="744" y="1407"/>
                <a:chExt cx="3988" cy="444"/>
              </a:xfrm>
            </p:grpSpPr>
            <p:sp>
              <p:nvSpPr>
                <p:cNvPr id="61" name="AutoShape 11"/>
                <p:cNvSpPr>
                  <a:spLocks noChangeArrowheads="1"/>
                </p:cNvSpPr>
                <p:nvPr/>
              </p:nvSpPr>
              <p:spPr bwMode="gray">
                <a:xfrm>
                  <a:off x="744" y="1736"/>
                  <a:ext cx="3988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5983D7">
                        <a:alpha val="0"/>
                      </a:srgbClr>
                    </a:gs>
                    <a:gs pos="100000">
                      <a:srgbClr val="5983D7">
                        <a:gamma/>
                        <a:tint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AutoShape 12"/>
                <p:cNvSpPr>
                  <a:spLocks noChangeArrowheads="1"/>
                </p:cNvSpPr>
                <p:nvPr/>
              </p:nvSpPr>
              <p:spPr bwMode="gray">
                <a:xfrm>
                  <a:off x="744" y="1407"/>
                  <a:ext cx="3988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5983D7">
                        <a:gamma/>
                        <a:tint val="0"/>
                        <a:invGamma/>
                      </a:srgbClr>
                    </a:gs>
                    <a:gs pos="100000">
                      <a:srgbClr val="5983D7">
                        <a:alpha val="0"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63" name="Rectangle 62"/>
            <p:cNvSpPr/>
            <p:nvPr/>
          </p:nvSpPr>
          <p:spPr>
            <a:xfrm>
              <a:off x="7393644" y="4333956"/>
              <a:ext cx="2594878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 dirty="0" err="1">
                  <a:solidFill>
                    <a:schemeClr val="bg1"/>
                  </a:solidFill>
                  <a:latin typeface="Palatino Linotype" pitchFamily="18" charset="0"/>
                </a:rPr>
                <a:t>Ngồi</a:t>
              </a:r>
              <a:r>
                <a:rPr lang="en-US" sz="24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Palatino Linotype" pitchFamily="18" charset="0"/>
                </a:rPr>
                <a:t>học</a:t>
              </a:r>
              <a:r>
                <a:rPr lang="en-US" sz="24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Palatino Linotype" pitchFamily="18" charset="0"/>
                </a:rPr>
                <a:t>sai</a:t>
              </a:r>
              <a:r>
                <a:rPr lang="en-US" sz="24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Palatino Linotype" pitchFamily="18" charset="0"/>
                </a:rPr>
                <a:t>tư</a:t>
              </a:r>
              <a:r>
                <a:rPr lang="en-US" sz="24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400" b="1" dirty="0" err="1">
                  <a:solidFill>
                    <a:schemeClr val="bg1"/>
                  </a:solidFill>
                  <a:latin typeface="Palatino Linotype" pitchFamily="18" charset="0"/>
                </a:rPr>
                <a:t>thế</a:t>
              </a:r>
              <a:endParaRPr lang="en-US" sz="2400" b="1" dirty="0">
                <a:solidFill>
                  <a:schemeClr val="bg1"/>
                </a:solidFill>
                <a:latin typeface="Palatino Linotype" pitchFamily="18" charset="0"/>
              </a:endParaRPr>
            </a:p>
          </p:txBody>
        </p:sp>
      </p:grpSp>
      <p:sp>
        <p:nvSpPr>
          <p:cNvPr id="64" name="Freeform 3"/>
          <p:cNvSpPr>
            <a:spLocks/>
          </p:cNvSpPr>
          <p:nvPr/>
        </p:nvSpPr>
        <p:spPr bwMode="gray">
          <a:xfrm>
            <a:off x="2990963" y="875816"/>
            <a:ext cx="780367" cy="670858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FF0066"/>
              </a:gs>
            </a:gsLst>
            <a:lin ang="4200000" scaled="0"/>
            <a:tileRect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5" name="Freeform 5"/>
          <p:cNvSpPr>
            <a:spLocks/>
          </p:cNvSpPr>
          <p:nvPr/>
        </p:nvSpPr>
        <p:spPr bwMode="gray">
          <a:xfrm flipH="1">
            <a:off x="5761336" y="913096"/>
            <a:ext cx="1085434" cy="736658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7030A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05489" y="142856"/>
            <a:ext cx="11683417" cy="802120"/>
            <a:chOff x="911839" y="599790"/>
            <a:chExt cx="10980626" cy="1450992"/>
          </a:xfrm>
        </p:grpSpPr>
        <p:sp>
          <p:nvSpPr>
            <p:cNvPr id="10" name="AutoShape 19"/>
            <p:cNvSpPr>
              <a:spLocks noChangeArrowheads="1"/>
            </p:cNvSpPr>
            <p:nvPr/>
          </p:nvSpPr>
          <p:spPr bwMode="ltGray">
            <a:xfrm>
              <a:off x="2133979" y="599790"/>
              <a:ext cx="9758486" cy="1241425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57150" algn="ctr">
              <a:solidFill>
                <a:srgbClr val="C0C0C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Rectangle 20"/>
            <p:cNvSpPr>
              <a:spLocks noChangeArrowheads="1"/>
            </p:cNvSpPr>
            <p:nvPr/>
          </p:nvSpPr>
          <p:spPr bwMode="auto">
            <a:xfrm>
              <a:off x="2560279" y="741078"/>
              <a:ext cx="9252637" cy="9464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6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 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Nguyên</a:t>
              </a:r>
              <a:r>
                <a:rPr lang="en-US" sz="2800" b="1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nhân</a:t>
              </a:r>
              <a:r>
                <a:rPr lang="en-US" sz="2800" b="1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gây</a:t>
              </a:r>
              <a:r>
                <a:rPr lang="en-US" sz="2800" b="1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ra</a:t>
              </a:r>
              <a:r>
                <a:rPr lang="en-US" sz="2800" b="1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tật</a:t>
              </a:r>
              <a:r>
                <a:rPr lang="en-US" sz="2800" b="1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cận</a:t>
              </a:r>
              <a:r>
                <a:rPr lang="en-US" sz="2800" b="1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thị</a:t>
              </a:r>
              <a:endParaRPr lang="en-US" sz="28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2" name="Picture 21" descr="YG_circle00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1839" y="599790"/>
              <a:ext cx="1222140" cy="14509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Oval 3"/>
          <p:cNvSpPr/>
          <p:nvPr/>
        </p:nvSpPr>
        <p:spPr>
          <a:xfrm>
            <a:off x="680506" y="251241"/>
            <a:ext cx="710683" cy="637625"/>
          </a:xfrm>
          <a:prstGeom prst="ellipse">
            <a:avLst/>
          </a:prstGeom>
          <a:noFill/>
          <a:ln>
            <a:noFill/>
          </a:ln>
          <a:scene3d>
            <a:camera prst="perspectiveFron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5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53" name="Freeform 3"/>
          <p:cNvSpPr>
            <a:spLocks/>
          </p:cNvSpPr>
          <p:nvPr/>
        </p:nvSpPr>
        <p:spPr bwMode="gray">
          <a:xfrm>
            <a:off x="8199569" y="848010"/>
            <a:ext cx="710704" cy="878097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FF0066"/>
              </a:gs>
            </a:gsLst>
            <a:lin ang="4200000" scaled="0"/>
            <a:tileRect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7843890" y="1724717"/>
            <a:ext cx="1794401" cy="1329732"/>
            <a:chOff x="2931613" y="4148915"/>
            <a:chExt cx="2601074" cy="1043423"/>
          </a:xfrm>
        </p:grpSpPr>
        <p:grpSp>
          <p:nvGrpSpPr>
            <p:cNvPr id="55" name="Group 18"/>
            <p:cNvGrpSpPr>
              <a:grpSpLocks/>
            </p:cNvGrpSpPr>
            <p:nvPr/>
          </p:nvGrpSpPr>
          <p:grpSpPr bwMode="auto">
            <a:xfrm>
              <a:off x="2931613" y="4148915"/>
              <a:ext cx="2601074" cy="1043423"/>
              <a:chOff x="720" y="1392"/>
              <a:chExt cx="4058" cy="480"/>
            </a:xfrm>
          </p:grpSpPr>
          <p:sp>
            <p:nvSpPr>
              <p:cNvPr id="57" name="AutoShape 19"/>
              <p:cNvSpPr>
                <a:spLocks noChangeArrowheads="1"/>
              </p:cNvSpPr>
              <p:nvPr/>
            </p:nvSpPr>
            <p:spPr bwMode="gray">
              <a:xfrm>
                <a:off x="720" y="1392"/>
                <a:ext cx="4058" cy="480"/>
              </a:xfrm>
              <a:prstGeom prst="roundRect">
                <a:avLst>
                  <a:gd name="adj" fmla="val 17509"/>
                </a:avLst>
              </a:prstGeom>
              <a:gradFill rotWithShape="1">
                <a:gsLst>
                  <a:gs pos="0">
                    <a:srgbClr val="5EB52D"/>
                  </a:gs>
                  <a:gs pos="50000">
                    <a:srgbClr val="5EB52D">
                      <a:gamma/>
                      <a:shade val="92157"/>
                      <a:invGamma/>
                    </a:srgbClr>
                  </a:gs>
                  <a:gs pos="100000">
                    <a:srgbClr val="5EB52D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66" name="Group 20"/>
              <p:cNvGrpSpPr>
                <a:grpSpLocks/>
              </p:cNvGrpSpPr>
              <p:nvPr/>
            </p:nvGrpSpPr>
            <p:grpSpPr bwMode="auto">
              <a:xfrm>
                <a:off x="730" y="1407"/>
                <a:ext cx="4043" cy="444"/>
                <a:chOff x="744" y="1407"/>
                <a:chExt cx="3988" cy="444"/>
              </a:xfrm>
            </p:grpSpPr>
            <p:sp>
              <p:nvSpPr>
                <p:cNvPr id="67" name="AutoShape 21"/>
                <p:cNvSpPr>
                  <a:spLocks noChangeArrowheads="1"/>
                </p:cNvSpPr>
                <p:nvPr/>
              </p:nvSpPr>
              <p:spPr bwMode="gray">
                <a:xfrm>
                  <a:off x="744" y="1736"/>
                  <a:ext cx="3988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5EB52D">
                        <a:alpha val="0"/>
                      </a:srgbClr>
                    </a:gs>
                    <a:gs pos="100000">
                      <a:srgbClr val="5EB52D">
                        <a:gamma/>
                        <a:tint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AutoShape 22"/>
                <p:cNvSpPr>
                  <a:spLocks noChangeArrowheads="1"/>
                </p:cNvSpPr>
                <p:nvPr/>
              </p:nvSpPr>
              <p:spPr bwMode="gray">
                <a:xfrm>
                  <a:off x="744" y="1407"/>
                  <a:ext cx="3988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5EB52D">
                        <a:gamma/>
                        <a:tint val="0"/>
                        <a:invGamma/>
                      </a:srgbClr>
                    </a:gs>
                    <a:gs pos="100000">
                      <a:srgbClr val="5EB52D">
                        <a:alpha val="0"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56" name="Rectangle 55"/>
            <p:cNvSpPr/>
            <p:nvPr/>
          </p:nvSpPr>
          <p:spPr>
            <a:xfrm>
              <a:off x="3011464" y="4309551"/>
              <a:ext cx="2427532" cy="7486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</a:rPr>
                <a:t>Đọc</a:t>
              </a:r>
              <a:r>
                <a:rPr lang="en-US" sz="28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</a:rPr>
                <a:t>sách</a:t>
              </a:r>
              <a:r>
                <a:rPr lang="en-US" sz="28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</a:rPr>
                <a:t>quá</a:t>
              </a:r>
              <a:r>
                <a:rPr lang="en-US" sz="2800" b="1" dirty="0">
                  <a:solidFill>
                    <a:schemeClr val="bg1"/>
                  </a:solidFill>
                  <a:latin typeface="Palatino Linotype" pitchFamily="18" charset="0"/>
                </a:rPr>
                <a:t> </a:t>
              </a:r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</a:rPr>
                <a:t>gần</a:t>
              </a:r>
              <a:endParaRPr lang="en-US" sz="2800" b="1" dirty="0">
                <a:solidFill>
                  <a:schemeClr val="bg1"/>
                </a:solidFill>
                <a:latin typeface="Palatino Linotype" pitchFamily="18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0253652" y="1739962"/>
            <a:ext cx="1608165" cy="1298308"/>
            <a:chOff x="7866750" y="3173482"/>
            <a:chExt cx="2760201" cy="1097776"/>
          </a:xfrm>
        </p:grpSpPr>
        <p:grpSp>
          <p:nvGrpSpPr>
            <p:cNvPr id="70" name="Group 13"/>
            <p:cNvGrpSpPr>
              <a:grpSpLocks/>
            </p:cNvGrpSpPr>
            <p:nvPr/>
          </p:nvGrpSpPr>
          <p:grpSpPr bwMode="auto">
            <a:xfrm>
              <a:off x="7954287" y="3173482"/>
              <a:ext cx="2513534" cy="1097776"/>
              <a:chOff x="4320" y="1152"/>
              <a:chExt cx="414" cy="402"/>
            </a:xfrm>
          </p:grpSpPr>
          <p:sp>
            <p:nvSpPr>
              <p:cNvPr id="73" name="AutoShape 14"/>
              <p:cNvSpPr>
                <a:spLocks noChangeArrowheads="1"/>
              </p:cNvSpPr>
              <p:nvPr/>
            </p:nvSpPr>
            <p:spPr bwMode="gray">
              <a:xfrm>
                <a:off x="4320" y="1152"/>
                <a:ext cx="414" cy="402"/>
              </a:xfrm>
              <a:prstGeom prst="roundRect">
                <a:avLst>
                  <a:gd name="adj" fmla="val 11921"/>
                </a:avLst>
              </a:prstGeom>
              <a:gradFill rotWithShape="1">
                <a:gsLst>
                  <a:gs pos="0">
                    <a:srgbClr val="5983D7"/>
                  </a:gs>
                  <a:gs pos="100000">
                    <a:srgbClr val="5983D7">
                      <a:gamma/>
                      <a:shade val="6980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53882" dir="2700000" algn="ctr" rotWithShape="0">
                  <a:srgbClr val="000000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Freeform 15"/>
              <p:cNvSpPr>
                <a:spLocks/>
              </p:cNvSpPr>
              <p:nvPr/>
            </p:nvSpPr>
            <p:spPr bwMode="gray">
              <a:xfrm>
                <a:off x="4346" y="1178"/>
                <a:ext cx="206" cy="201"/>
              </a:xfrm>
              <a:custGeom>
                <a:avLst/>
                <a:gdLst>
                  <a:gd name="T0" fmla="*/ 118 w 596"/>
                  <a:gd name="T1" fmla="*/ 0 h 598"/>
                  <a:gd name="T2" fmla="*/ 0 w 596"/>
                  <a:gd name="T3" fmla="*/ 118 h 598"/>
                  <a:gd name="T4" fmla="*/ 0 w 596"/>
                  <a:gd name="T5" fmla="*/ 589 h 598"/>
                  <a:gd name="T6" fmla="*/ 161 w 596"/>
                  <a:gd name="T7" fmla="*/ 174 h 598"/>
                  <a:gd name="T8" fmla="*/ 589 w 596"/>
                  <a:gd name="T9" fmla="*/ 0 h 598"/>
                  <a:gd name="T10" fmla="*/ 118 w 596"/>
                  <a:gd name="T11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983D7">
                      <a:gamma/>
                      <a:tint val="48627"/>
                      <a:invGamma/>
                    </a:srgbClr>
                  </a:gs>
                  <a:gs pos="50000">
                    <a:srgbClr val="5983D7">
                      <a:alpha val="0"/>
                    </a:srgbClr>
                  </a:gs>
                  <a:gs pos="100000">
                    <a:srgbClr val="5983D7">
                      <a:gamma/>
                      <a:tint val="48627"/>
                      <a:invGamma/>
                    </a:srgb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1" name="Rectangle 17"/>
            <p:cNvSpPr>
              <a:spLocks noChangeArrowheads="1"/>
            </p:cNvSpPr>
            <p:nvPr/>
          </p:nvSpPr>
          <p:spPr bwMode="gray">
            <a:xfrm>
              <a:off x="7866750" y="3466052"/>
              <a:ext cx="2760201" cy="397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Bẩm</a:t>
              </a:r>
              <a:r>
                <a:rPr lang="en-US" sz="24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4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sinh</a:t>
              </a:r>
              <a:endParaRPr lang="vi-VN" sz="2400" b="1" dirty="0">
                <a:solidFill>
                  <a:srgbClr val="FFFFFF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85" y="3434437"/>
            <a:ext cx="2218915" cy="2887321"/>
          </a:xfrm>
          <a:prstGeom prst="rect">
            <a:avLst/>
          </a:prstGeom>
        </p:spPr>
      </p:pic>
      <p:sp>
        <p:nvSpPr>
          <p:cNvPr id="77" name="Freeform 4"/>
          <p:cNvSpPr>
            <a:spLocks/>
          </p:cNvSpPr>
          <p:nvPr/>
        </p:nvSpPr>
        <p:spPr bwMode="gray">
          <a:xfrm rot="153504">
            <a:off x="868604" y="3036772"/>
            <a:ext cx="366713" cy="382042"/>
          </a:xfrm>
          <a:custGeom>
            <a:avLst/>
            <a:gdLst>
              <a:gd name="T0" fmla="*/ 37 w 142"/>
              <a:gd name="T1" fmla="*/ 1 h 604"/>
              <a:gd name="T2" fmla="*/ 45 w 142"/>
              <a:gd name="T3" fmla="*/ 472 h 604"/>
              <a:gd name="T4" fmla="*/ 0 w 142"/>
              <a:gd name="T5" fmla="*/ 474 h 604"/>
              <a:gd name="T6" fmla="*/ 72 w 142"/>
              <a:gd name="T7" fmla="*/ 604 h 604"/>
              <a:gd name="T8" fmla="*/ 142 w 142"/>
              <a:gd name="T9" fmla="*/ 474 h 604"/>
              <a:gd name="T10" fmla="*/ 100 w 142"/>
              <a:gd name="T11" fmla="*/ 474 h 604"/>
              <a:gd name="T12" fmla="*/ 99 w 142"/>
              <a:gd name="T13" fmla="*/ 0 h 604"/>
              <a:gd name="T14" fmla="*/ 37 w 142"/>
              <a:gd name="T15" fmla="*/ 1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0070C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9" name="Freeform 4"/>
          <p:cNvSpPr>
            <a:spLocks/>
          </p:cNvSpPr>
          <p:nvPr/>
        </p:nvSpPr>
        <p:spPr bwMode="gray">
          <a:xfrm rot="153504">
            <a:off x="3376949" y="2991858"/>
            <a:ext cx="366713" cy="382042"/>
          </a:xfrm>
          <a:custGeom>
            <a:avLst/>
            <a:gdLst>
              <a:gd name="T0" fmla="*/ 37 w 142"/>
              <a:gd name="T1" fmla="*/ 1 h 604"/>
              <a:gd name="T2" fmla="*/ 45 w 142"/>
              <a:gd name="T3" fmla="*/ 472 h 604"/>
              <a:gd name="T4" fmla="*/ 0 w 142"/>
              <a:gd name="T5" fmla="*/ 474 h 604"/>
              <a:gd name="T6" fmla="*/ 72 w 142"/>
              <a:gd name="T7" fmla="*/ 604 h 604"/>
              <a:gd name="T8" fmla="*/ 142 w 142"/>
              <a:gd name="T9" fmla="*/ 474 h 604"/>
              <a:gd name="T10" fmla="*/ 100 w 142"/>
              <a:gd name="T11" fmla="*/ 474 h 604"/>
              <a:gd name="T12" fmla="*/ 99 w 142"/>
              <a:gd name="T13" fmla="*/ 0 h 604"/>
              <a:gd name="T14" fmla="*/ 37 w 142"/>
              <a:gd name="T15" fmla="*/ 1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0070C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021" y="3451959"/>
            <a:ext cx="2266255" cy="2896746"/>
          </a:xfrm>
          <a:prstGeom prst="rect">
            <a:avLst/>
          </a:prstGeom>
        </p:spPr>
      </p:pic>
      <p:sp>
        <p:nvSpPr>
          <p:cNvPr id="80" name="Freeform 4"/>
          <p:cNvSpPr>
            <a:spLocks/>
          </p:cNvSpPr>
          <p:nvPr/>
        </p:nvSpPr>
        <p:spPr bwMode="gray">
          <a:xfrm rot="153504">
            <a:off x="5802117" y="3051255"/>
            <a:ext cx="366713" cy="382042"/>
          </a:xfrm>
          <a:custGeom>
            <a:avLst/>
            <a:gdLst>
              <a:gd name="T0" fmla="*/ 37 w 142"/>
              <a:gd name="T1" fmla="*/ 1 h 604"/>
              <a:gd name="T2" fmla="*/ 45 w 142"/>
              <a:gd name="T3" fmla="*/ 472 h 604"/>
              <a:gd name="T4" fmla="*/ 0 w 142"/>
              <a:gd name="T5" fmla="*/ 474 h 604"/>
              <a:gd name="T6" fmla="*/ 72 w 142"/>
              <a:gd name="T7" fmla="*/ 604 h 604"/>
              <a:gd name="T8" fmla="*/ 142 w 142"/>
              <a:gd name="T9" fmla="*/ 474 h 604"/>
              <a:gd name="T10" fmla="*/ 100 w 142"/>
              <a:gd name="T11" fmla="*/ 474 h 604"/>
              <a:gd name="T12" fmla="*/ 99 w 142"/>
              <a:gd name="T13" fmla="*/ 0 h 604"/>
              <a:gd name="T14" fmla="*/ 37 w 142"/>
              <a:gd name="T15" fmla="*/ 1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0070C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7652" y="3451959"/>
            <a:ext cx="2347904" cy="289674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9949" y="3451959"/>
            <a:ext cx="2276475" cy="2881606"/>
          </a:xfrm>
          <a:prstGeom prst="rect">
            <a:avLst/>
          </a:prstGeom>
        </p:spPr>
      </p:pic>
      <p:sp>
        <p:nvSpPr>
          <p:cNvPr id="81" name="Freeform 4"/>
          <p:cNvSpPr>
            <a:spLocks/>
          </p:cNvSpPr>
          <p:nvPr/>
        </p:nvSpPr>
        <p:spPr bwMode="gray">
          <a:xfrm rot="153504">
            <a:off x="8602375" y="3027761"/>
            <a:ext cx="366713" cy="382042"/>
          </a:xfrm>
          <a:custGeom>
            <a:avLst/>
            <a:gdLst>
              <a:gd name="T0" fmla="*/ 37 w 142"/>
              <a:gd name="T1" fmla="*/ 1 h 604"/>
              <a:gd name="T2" fmla="*/ 45 w 142"/>
              <a:gd name="T3" fmla="*/ 472 h 604"/>
              <a:gd name="T4" fmla="*/ 0 w 142"/>
              <a:gd name="T5" fmla="*/ 474 h 604"/>
              <a:gd name="T6" fmla="*/ 72 w 142"/>
              <a:gd name="T7" fmla="*/ 604 h 604"/>
              <a:gd name="T8" fmla="*/ 142 w 142"/>
              <a:gd name="T9" fmla="*/ 474 h 604"/>
              <a:gd name="T10" fmla="*/ 100 w 142"/>
              <a:gd name="T11" fmla="*/ 474 h 604"/>
              <a:gd name="T12" fmla="*/ 99 w 142"/>
              <a:gd name="T13" fmla="*/ 0 h 604"/>
              <a:gd name="T14" fmla="*/ 37 w 142"/>
              <a:gd name="T15" fmla="*/ 1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0070C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0233" y="3488978"/>
            <a:ext cx="2345908" cy="2841609"/>
          </a:xfrm>
          <a:prstGeom prst="rect">
            <a:avLst/>
          </a:prstGeom>
        </p:spPr>
      </p:pic>
      <p:sp>
        <p:nvSpPr>
          <p:cNvPr id="82" name="Freeform 4"/>
          <p:cNvSpPr>
            <a:spLocks/>
          </p:cNvSpPr>
          <p:nvPr/>
        </p:nvSpPr>
        <p:spPr bwMode="gray">
          <a:xfrm rot="153504">
            <a:off x="10799082" y="3120573"/>
            <a:ext cx="366713" cy="382042"/>
          </a:xfrm>
          <a:custGeom>
            <a:avLst/>
            <a:gdLst>
              <a:gd name="T0" fmla="*/ 37 w 142"/>
              <a:gd name="T1" fmla="*/ 1 h 604"/>
              <a:gd name="T2" fmla="*/ 45 w 142"/>
              <a:gd name="T3" fmla="*/ 472 h 604"/>
              <a:gd name="T4" fmla="*/ 0 w 142"/>
              <a:gd name="T5" fmla="*/ 474 h 604"/>
              <a:gd name="T6" fmla="*/ 72 w 142"/>
              <a:gd name="T7" fmla="*/ 604 h 604"/>
              <a:gd name="T8" fmla="*/ 142 w 142"/>
              <a:gd name="T9" fmla="*/ 474 h 604"/>
              <a:gd name="T10" fmla="*/ 100 w 142"/>
              <a:gd name="T11" fmla="*/ 474 h 604"/>
              <a:gd name="T12" fmla="*/ 99 w 142"/>
              <a:gd name="T13" fmla="*/ 0 h 604"/>
              <a:gd name="T14" fmla="*/ 37 w 142"/>
              <a:gd name="T15" fmla="*/ 1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0070C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22394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  <p:bldP spid="64" grpId="0" animBg="1"/>
      <p:bldP spid="65" grpId="0" animBg="1"/>
      <p:bldP spid="53" grpId="0" animBg="1"/>
      <p:bldP spid="77" grpId="0" animBg="1"/>
      <p:bldP spid="79" grpId="0" animBg="1"/>
      <p:bldP spid="80" grpId="0" animBg="1"/>
      <p:bldP spid="81" grpId="0" animBg="1"/>
      <p:bldP spid="8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169920" y="1363192"/>
            <a:ext cx="5894292" cy="1097620"/>
            <a:chOff x="3555980" y="1982115"/>
            <a:chExt cx="5451494" cy="2197769"/>
          </a:xfrm>
        </p:grpSpPr>
        <p:grpSp>
          <p:nvGrpSpPr>
            <p:cNvPr id="22" name="Group 5"/>
            <p:cNvGrpSpPr>
              <a:grpSpLocks/>
            </p:cNvGrpSpPr>
            <p:nvPr/>
          </p:nvGrpSpPr>
          <p:grpSpPr bwMode="auto">
            <a:xfrm>
              <a:off x="3555980" y="1982115"/>
              <a:ext cx="5451494" cy="2197769"/>
              <a:chOff x="766" y="1397"/>
              <a:chExt cx="1349" cy="507"/>
            </a:xfrm>
          </p:grpSpPr>
          <p:sp>
            <p:nvSpPr>
              <p:cNvPr id="23" name="AutoShape 6"/>
              <p:cNvSpPr>
                <a:spLocks noChangeArrowheads="1"/>
              </p:cNvSpPr>
              <p:nvPr/>
            </p:nvSpPr>
            <p:spPr bwMode="gray">
              <a:xfrm>
                <a:off x="766" y="1397"/>
                <a:ext cx="1349" cy="507"/>
              </a:xfrm>
              <a:prstGeom prst="roundRect">
                <a:avLst>
                  <a:gd name="adj" fmla="val 5000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dist="53882" dir="2700000" algn="ctr" rotWithShape="0">
                  <a:srgbClr val="292929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2700">
                    <a:solidFill>
                      <a:srgbClr val="659A1E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AutoShape 7"/>
              <p:cNvSpPr>
                <a:spLocks noChangeArrowheads="1"/>
              </p:cNvSpPr>
              <p:nvPr/>
            </p:nvSpPr>
            <p:spPr bwMode="gray">
              <a:xfrm flipH="1">
                <a:off x="2007" y="1457"/>
                <a:ext cx="59" cy="204"/>
              </a:xfrm>
              <a:prstGeom prst="moon">
                <a:avLst>
                  <a:gd name="adj" fmla="val 22032"/>
                </a:avLst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  <a:alpha val="0"/>
                    </a:srgbClr>
                  </a:gs>
                  <a:gs pos="50000">
                    <a:srgbClr val="FFFFFF">
                      <a:alpha val="84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AutoShape 8"/>
              <p:cNvSpPr>
                <a:spLocks noChangeArrowheads="1"/>
              </p:cNvSpPr>
              <p:nvPr/>
            </p:nvSpPr>
            <p:spPr bwMode="gray">
              <a:xfrm>
                <a:off x="766" y="1457"/>
                <a:ext cx="59" cy="204"/>
              </a:xfrm>
              <a:prstGeom prst="moon">
                <a:avLst>
                  <a:gd name="adj" fmla="val 22032"/>
                </a:avLst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  <a:alpha val="0"/>
                    </a:srgbClr>
                  </a:gs>
                  <a:gs pos="50000">
                    <a:srgbClr val="FFFFFF">
                      <a:alpha val="84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7" name="Text Box 18"/>
            <p:cNvSpPr txBox="1">
              <a:spLocks noChangeArrowheads="1"/>
            </p:cNvSpPr>
            <p:nvPr/>
          </p:nvSpPr>
          <p:spPr bwMode="white">
            <a:xfrm>
              <a:off x="3709751" y="2242206"/>
              <a:ext cx="5213067" cy="1910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Theo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bạn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, </a:t>
              </a:r>
              <a:r>
                <a:rPr lang="vi-VN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để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khắc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phục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tật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cận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thị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, ta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phải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làm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cách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nào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?</a:t>
              </a:r>
              <a:endParaRPr lang="vi-VN" sz="2800" b="1" dirty="0">
                <a:solidFill>
                  <a:srgbClr val="F8F8F8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253977" y="2971185"/>
            <a:ext cx="5310054" cy="629615"/>
            <a:chOff x="3455500" y="3719268"/>
            <a:chExt cx="5310054" cy="629615"/>
          </a:xfrm>
        </p:grpSpPr>
        <p:sp>
          <p:nvSpPr>
            <p:cNvPr id="26" name="AutoShape 13"/>
            <p:cNvSpPr>
              <a:spLocks noChangeArrowheads="1"/>
            </p:cNvSpPr>
            <p:nvPr/>
          </p:nvSpPr>
          <p:spPr bwMode="gray">
            <a:xfrm>
              <a:off x="3455500" y="3719268"/>
              <a:ext cx="5310054" cy="613663"/>
            </a:xfrm>
            <a:prstGeom prst="roundRect">
              <a:avLst>
                <a:gd name="adj" fmla="val 47803"/>
              </a:avLst>
            </a:prstGeom>
            <a:solidFill>
              <a:srgbClr val="F8F8F8"/>
            </a:solidFill>
            <a:ln w="9525">
              <a:solidFill>
                <a:srgbClr val="F26D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28"/>
            <p:cNvSpPr>
              <a:spLocks noChangeArrowheads="1"/>
            </p:cNvSpPr>
            <p:nvPr/>
          </p:nvSpPr>
          <p:spPr bwMode="gray">
            <a:xfrm>
              <a:off x="3483788" y="3783597"/>
              <a:ext cx="5253478" cy="565286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 algn="ctr">
                  <a:solidFill>
                    <a:srgbClr val="C68AD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lvl="0" algn="ctr"/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Đeo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kính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cận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thị</a:t>
              </a:r>
              <a:endParaRPr lang="vi-VN" sz="2600" b="1" kern="0" dirty="0">
                <a:solidFill>
                  <a:sysClr val="windowText" lastClr="000000"/>
                </a:solidFill>
                <a:latin typeface="Palatino Linotype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253977" y="4100744"/>
            <a:ext cx="5310054" cy="629615"/>
            <a:chOff x="3455500" y="3719268"/>
            <a:chExt cx="5310054" cy="629615"/>
          </a:xfrm>
        </p:grpSpPr>
        <p:sp>
          <p:nvSpPr>
            <p:cNvPr id="12" name="AutoShape 13"/>
            <p:cNvSpPr>
              <a:spLocks noChangeArrowheads="1"/>
            </p:cNvSpPr>
            <p:nvPr/>
          </p:nvSpPr>
          <p:spPr bwMode="gray">
            <a:xfrm>
              <a:off x="3455500" y="3719268"/>
              <a:ext cx="5310054" cy="613663"/>
            </a:xfrm>
            <a:prstGeom prst="roundRect">
              <a:avLst>
                <a:gd name="adj" fmla="val 47803"/>
              </a:avLst>
            </a:prstGeom>
            <a:solidFill>
              <a:srgbClr val="F8F8F8"/>
            </a:solidFill>
            <a:ln w="9525">
              <a:solidFill>
                <a:srgbClr val="F26D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AutoShape 28"/>
            <p:cNvSpPr>
              <a:spLocks noChangeArrowheads="1"/>
            </p:cNvSpPr>
            <p:nvPr/>
          </p:nvSpPr>
          <p:spPr bwMode="gray">
            <a:xfrm>
              <a:off x="3483788" y="3783597"/>
              <a:ext cx="5253478" cy="565286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 algn="ctr">
                  <a:solidFill>
                    <a:srgbClr val="C68AD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lvl="0" algn="ctr"/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Phẫu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thuật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mắt</a:t>
              </a:r>
              <a:endParaRPr lang="vi-VN" sz="2600" b="1" kern="0" dirty="0">
                <a:solidFill>
                  <a:sysClr val="windowText" lastClr="000000"/>
                </a:solidFill>
                <a:latin typeface="Palatino Linotype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8419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1307" y="1019183"/>
            <a:ext cx="731520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800" b="1" u="sng" dirty="0">
                <a:solidFill>
                  <a:schemeClr val="accent6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1. MẮT CẬN VÀ CÁCH KHẮC PHỤC</a:t>
            </a:r>
          </a:p>
        </p:txBody>
      </p:sp>
      <p:sp>
        <p:nvSpPr>
          <p:cNvPr id="3" name="Rectangle 2"/>
          <p:cNvSpPr/>
          <p:nvPr/>
        </p:nvSpPr>
        <p:spPr>
          <a:xfrm>
            <a:off x="653988" y="1621214"/>
            <a:ext cx="22028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a. Đặc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9" name="Rectangle 8"/>
          <p:cNvSpPr/>
          <p:nvPr/>
        </p:nvSpPr>
        <p:spPr>
          <a:xfrm>
            <a:off x="653988" y="2767778"/>
            <a:ext cx="11388054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indent="-457200">
              <a:buFontTx/>
              <a:buChar char="-"/>
            </a:pP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Đeo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thấu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kính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kì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tiêu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thích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hợp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vật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xa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vô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cực</a:t>
            </a:r>
            <a:endParaRPr lang="en-US" sz="28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qua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kính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ảnh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ảo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hiện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lên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viễn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2410968" y="232486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r"/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-106680" y="32785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u="sng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CHUYÊN ĐỀ: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53988" y="2223245"/>
            <a:ext cx="32624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b.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khắc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phục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285204" y="3823014"/>
            <a:ext cx="59434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nếu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kính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đeo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sát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mắt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800" b="1" i="1" baseline="-25000" dirty="0" err="1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k</a:t>
            </a:r>
            <a:r>
              <a:rPr lang="en-US" sz="2800" b="1" i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 = - OC</a:t>
            </a:r>
            <a:r>
              <a:rPr lang="en-US" sz="2800" b="1" i="1" baseline="-25000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V</a:t>
            </a:r>
            <a:endParaRPr lang="vi-VN" sz="2800" b="1" i="1" baseline="-25000" dirty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52" name="Group 86"/>
          <p:cNvGrpSpPr>
            <a:grpSpLocks/>
          </p:cNvGrpSpPr>
          <p:nvPr/>
        </p:nvGrpSpPr>
        <p:grpSpPr bwMode="auto">
          <a:xfrm>
            <a:off x="7081747" y="4324351"/>
            <a:ext cx="4691063" cy="1447800"/>
            <a:chOff x="2346" y="1968"/>
            <a:chExt cx="2955" cy="912"/>
          </a:xfrm>
        </p:grpSpPr>
        <p:sp>
          <p:nvSpPr>
            <p:cNvPr id="153" name="Arc 87"/>
            <p:cNvSpPr>
              <a:spLocks/>
            </p:cNvSpPr>
            <p:nvPr/>
          </p:nvSpPr>
          <p:spPr bwMode="auto">
            <a:xfrm>
              <a:off x="4272" y="1968"/>
              <a:ext cx="720" cy="912"/>
            </a:xfrm>
            <a:custGeom>
              <a:avLst/>
              <a:gdLst>
                <a:gd name="G0" fmla="+- 13512 0 0"/>
                <a:gd name="G1" fmla="+- 21600 0 0"/>
                <a:gd name="G2" fmla="+- 21600 0 0"/>
                <a:gd name="T0" fmla="*/ 0 w 35112"/>
                <a:gd name="T1" fmla="*/ 4748 h 43200"/>
                <a:gd name="T2" fmla="*/ 82 w 35112"/>
                <a:gd name="T3" fmla="*/ 38517 h 43200"/>
                <a:gd name="T4" fmla="*/ 13512 w 351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112" h="43200" fill="none" extrusionOk="0">
                  <a:moveTo>
                    <a:pt x="0" y="4748"/>
                  </a:moveTo>
                  <a:cubicBezTo>
                    <a:pt x="3833" y="1674"/>
                    <a:pt x="8599" y="0"/>
                    <a:pt x="13512" y="0"/>
                  </a:cubicBezTo>
                  <a:cubicBezTo>
                    <a:pt x="25441" y="0"/>
                    <a:pt x="35112" y="9670"/>
                    <a:pt x="35112" y="21600"/>
                  </a:cubicBezTo>
                  <a:cubicBezTo>
                    <a:pt x="35112" y="33529"/>
                    <a:pt x="25441" y="43200"/>
                    <a:pt x="13512" y="43200"/>
                  </a:cubicBezTo>
                  <a:cubicBezTo>
                    <a:pt x="8634" y="43200"/>
                    <a:pt x="3901" y="41549"/>
                    <a:pt x="81" y="38517"/>
                  </a:cubicBezTo>
                </a:path>
                <a:path w="35112" h="43200" stroke="0" extrusionOk="0">
                  <a:moveTo>
                    <a:pt x="0" y="4748"/>
                  </a:moveTo>
                  <a:cubicBezTo>
                    <a:pt x="3833" y="1674"/>
                    <a:pt x="8599" y="0"/>
                    <a:pt x="13512" y="0"/>
                  </a:cubicBezTo>
                  <a:cubicBezTo>
                    <a:pt x="25441" y="0"/>
                    <a:pt x="35112" y="9670"/>
                    <a:pt x="35112" y="21600"/>
                  </a:cubicBezTo>
                  <a:cubicBezTo>
                    <a:pt x="35112" y="33529"/>
                    <a:pt x="25441" y="43200"/>
                    <a:pt x="13512" y="43200"/>
                  </a:cubicBezTo>
                  <a:cubicBezTo>
                    <a:pt x="8634" y="43200"/>
                    <a:pt x="3901" y="41549"/>
                    <a:pt x="81" y="38517"/>
                  </a:cubicBezTo>
                  <a:lnTo>
                    <a:pt x="13512" y="21600"/>
                  </a:lnTo>
                  <a:close/>
                </a:path>
              </a:pathLst>
            </a:custGeom>
            <a:noFill/>
            <a:ln w="571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vi-VN" altLang="en-US" sz="180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4" name="Arc 88"/>
            <p:cNvSpPr>
              <a:spLocks/>
            </p:cNvSpPr>
            <p:nvPr/>
          </p:nvSpPr>
          <p:spPr bwMode="auto">
            <a:xfrm rot="10517925">
              <a:off x="4036" y="2065"/>
              <a:ext cx="302" cy="732"/>
            </a:xfrm>
            <a:custGeom>
              <a:avLst/>
              <a:gdLst>
                <a:gd name="G0" fmla="+- 0 0 0"/>
                <a:gd name="G1" fmla="+- 20857 0 0"/>
                <a:gd name="G2" fmla="+- 21600 0 0"/>
                <a:gd name="T0" fmla="*/ 5618 w 21600"/>
                <a:gd name="T1" fmla="*/ 0 h 42420"/>
                <a:gd name="T2" fmla="*/ 1271 w 21600"/>
                <a:gd name="T3" fmla="*/ 42420 h 42420"/>
                <a:gd name="T4" fmla="*/ 0 w 21600"/>
                <a:gd name="T5" fmla="*/ 20857 h 42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42420" fill="none" extrusionOk="0">
                  <a:moveTo>
                    <a:pt x="5617" y="0"/>
                  </a:moveTo>
                  <a:cubicBezTo>
                    <a:pt x="15047" y="2540"/>
                    <a:pt x="21600" y="11091"/>
                    <a:pt x="21600" y="20857"/>
                  </a:cubicBezTo>
                  <a:cubicBezTo>
                    <a:pt x="21600" y="32292"/>
                    <a:pt x="12686" y="41746"/>
                    <a:pt x="1270" y="42419"/>
                  </a:cubicBezTo>
                </a:path>
                <a:path w="21600" h="42420" stroke="0" extrusionOk="0">
                  <a:moveTo>
                    <a:pt x="5617" y="0"/>
                  </a:moveTo>
                  <a:cubicBezTo>
                    <a:pt x="15047" y="2540"/>
                    <a:pt x="21600" y="11091"/>
                    <a:pt x="21600" y="20857"/>
                  </a:cubicBezTo>
                  <a:cubicBezTo>
                    <a:pt x="21600" y="32292"/>
                    <a:pt x="12686" y="41746"/>
                    <a:pt x="1270" y="42419"/>
                  </a:cubicBezTo>
                  <a:lnTo>
                    <a:pt x="0" y="20857"/>
                  </a:lnTo>
                  <a:close/>
                </a:path>
              </a:pathLst>
            </a:custGeom>
            <a:noFill/>
            <a:ln w="5715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/>
            <a:p>
              <a:endParaRPr lang="vi-VN" altLang="en-US" sz="1800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5" name="Line 89"/>
            <p:cNvSpPr>
              <a:spLocks noChangeShapeType="1"/>
            </p:cNvSpPr>
            <p:nvPr/>
          </p:nvSpPr>
          <p:spPr bwMode="auto">
            <a:xfrm>
              <a:off x="4275" y="2064"/>
              <a:ext cx="0" cy="720"/>
            </a:xfrm>
            <a:prstGeom prst="line">
              <a:avLst/>
            </a:prstGeom>
            <a:noFill/>
            <a:ln w="38100">
              <a:solidFill>
                <a:srgbClr val="0070C0"/>
              </a:solidFill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ln>
                  <a:solidFill>
                    <a:srgbClr val="0070C0"/>
                  </a:solidFill>
                </a:ln>
              </a:endParaRPr>
            </a:p>
          </p:txBody>
        </p:sp>
        <p:sp>
          <p:nvSpPr>
            <p:cNvPr id="156" name="Line 90"/>
            <p:cNvSpPr>
              <a:spLocks noChangeShapeType="1"/>
            </p:cNvSpPr>
            <p:nvPr/>
          </p:nvSpPr>
          <p:spPr bwMode="auto">
            <a:xfrm>
              <a:off x="2346" y="2448"/>
              <a:ext cx="2640" cy="0"/>
            </a:xfrm>
            <a:prstGeom prst="line">
              <a:avLst/>
            </a:prstGeom>
            <a:noFill/>
            <a:ln w="9525">
              <a:solidFill>
                <a:srgbClr val="B6B6B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Text Box 91"/>
            <p:cNvSpPr txBox="1">
              <a:spLocks noChangeArrowheads="1"/>
            </p:cNvSpPr>
            <p:nvPr/>
          </p:nvSpPr>
          <p:spPr bwMode="auto">
            <a:xfrm>
              <a:off x="4965" y="2235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</a:p>
          </p:txBody>
        </p:sp>
        <p:sp>
          <p:nvSpPr>
            <p:cNvPr id="158" name="Text Box 92"/>
            <p:cNvSpPr txBox="1">
              <a:spLocks noChangeArrowheads="1"/>
            </p:cNvSpPr>
            <p:nvPr/>
          </p:nvSpPr>
          <p:spPr bwMode="auto">
            <a:xfrm>
              <a:off x="4236" y="2241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</a:t>
              </a:r>
            </a:p>
          </p:txBody>
        </p:sp>
        <p:sp>
          <p:nvSpPr>
            <p:cNvPr id="159" name="Text Box 93"/>
            <p:cNvSpPr txBox="1">
              <a:spLocks noChangeArrowheads="1"/>
            </p:cNvSpPr>
            <p:nvPr/>
          </p:nvSpPr>
          <p:spPr bwMode="auto">
            <a:xfrm>
              <a:off x="4711" y="2145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F’</a:t>
              </a:r>
            </a:p>
          </p:txBody>
        </p:sp>
        <p:sp>
          <p:nvSpPr>
            <p:cNvPr id="160" name="Text Box 94"/>
            <p:cNvSpPr txBox="1">
              <a:spLocks noChangeArrowheads="1"/>
            </p:cNvSpPr>
            <p:nvPr/>
          </p:nvSpPr>
          <p:spPr bwMode="auto">
            <a:xfrm>
              <a:off x="2565" y="2181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  <a:r>
                <a:rPr lang="en-US" altLang="en-US" sz="2000" b="1" baseline="-250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endParaRPr lang="en-US" alt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Oval 95"/>
            <p:cNvSpPr>
              <a:spLocks noChangeArrowheads="1"/>
            </p:cNvSpPr>
            <p:nvPr/>
          </p:nvSpPr>
          <p:spPr bwMode="auto">
            <a:xfrm>
              <a:off x="4719" y="2418"/>
              <a:ext cx="48" cy="4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Oval 96"/>
            <p:cNvSpPr>
              <a:spLocks noChangeArrowheads="1"/>
            </p:cNvSpPr>
            <p:nvPr/>
          </p:nvSpPr>
          <p:spPr bwMode="auto">
            <a:xfrm>
              <a:off x="2688" y="2427"/>
              <a:ext cx="48" cy="4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9" name="Line 138"/>
          <p:cNvSpPr>
            <a:spLocks noChangeShapeType="1"/>
          </p:cNvSpPr>
          <p:nvPr/>
        </p:nvSpPr>
        <p:spPr bwMode="auto">
          <a:xfrm flipV="1">
            <a:off x="3993210" y="6249673"/>
            <a:ext cx="855978" cy="1665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Text Box 139"/>
          <p:cNvSpPr txBox="1">
            <a:spLocks noChangeArrowheads="1"/>
          </p:cNvSpPr>
          <p:nvPr/>
        </p:nvSpPr>
        <p:spPr bwMode="auto">
          <a:xfrm>
            <a:off x="7201674" y="5772009"/>
            <a:ext cx="1752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en-US" sz="20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altLang="en-US" sz="2000" b="1" i="1" baseline="-25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altLang="en-US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- OC</a:t>
            </a:r>
            <a:r>
              <a:rPr lang="en-US" altLang="en-US" sz="2000" b="1" baseline="-25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endParaRPr lang="en-US" altLang="en-US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992834" y="4625660"/>
            <a:ext cx="4772025" cy="1447800"/>
            <a:chOff x="992834" y="4625660"/>
            <a:chExt cx="4772025" cy="1447800"/>
          </a:xfrm>
        </p:grpSpPr>
        <p:grpSp>
          <p:nvGrpSpPr>
            <p:cNvPr id="110" name="Group 40"/>
            <p:cNvGrpSpPr>
              <a:grpSpLocks/>
            </p:cNvGrpSpPr>
            <p:nvPr/>
          </p:nvGrpSpPr>
          <p:grpSpPr bwMode="auto">
            <a:xfrm>
              <a:off x="992834" y="4625660"/>
              <a:ext cx="4200525" cy="1447800"/>
              <a:chOff x="2346" y="1968"/>
              <a:chExt cx="2646" cy="912"/>
            </a:xfrm>
          </p:grpSpPr>
          <p:sp>
            <p:nvSpPr>
              <p:cNvPr id="111" name="Arc 18"/>
              <p:cNvSpPr>
                <a:spLocks/>
              </p:cNvSpPr>
              <p:nvPr/>
            </p:nvSpPr>
            <p:spPr bwMode="auto">
              <a:xfrm>
                <a:off x="4272" y="1968"/>
                <a:ext cx="720" cy="912"/>
              </a:xfrm>
              <a:custGeom>
                <a:avLst/>
                <a:gdLst>
                  <a:gd name="G0" fmla="+- 13512 0 0"/>
                  <a:gd name="G1" fmla="+- 21600 0 0"/>
                  <a:gd name="G2" fmla="+- 21600 0 0"/>
                  <a:gd name="T0" fmla="*/ 0 w 35112"/>
                  <a:gd name="T1" fmla="*/ 4748 h 43200"/>
                  <a:gd name="T2" fmla="*/ 82 w 35112"/>
                  <a:gd name="T3" fmla="*/ 38517 h 43200"/>
                  <a:gd name="T4" fmla="*/ 13512 w 3511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112" h="43200" fill="none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</a:path>
                  <a:path w="35112" h="43200" stroke="0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  <a:lnTo>
                      <a:pt x="13512" y="21600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 altLang="en-US" sz="1800">
                  <a:solidFill>
                    <a:schemeClr val="tx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23" name="Arc 19"/>
              <p:cNvSpPr>
                <a:spLocks/>
              </p:cNvSpPr>
              <p:nvPr/>
            </p:nvSpPr>
            <p:spPr bwMode="auto">
              <a:xfrm rot="10517925">
                <a:off x="4036" y="2065"/>
                <a:ext cx="302" cy="732"/>
              </a:xfrm>
              <a:custGeom>
                <a:avLst/>
                <a:gdLst>
                  <a:gd name="G0" fmla="+- 0 0 0"/>
                  <a:gd name="G1" fmla="+- 20857 0 0"/>
                  <a:gd name="G2" fmla="+- 21600 0 0"/>
                  <a:gd name="T0" fmla="*/ 5618 w 21600"/>
                  <a:gd name="T1" fmla="*/ 0 h 42420"/>
                  <a:gd name="T2" fmla="*/ 1271 w 21600"/>
                  <a:gd name="T3" fmla="*/ 42420 h 42420"/>
                  <a:gd name="T4" fmla="*/ 0 w 21600"/>
                  <a:gd name="T5" fmla="*/ 20857 h 42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2420" fill="none" extrusionOk="0">
                    <a:moveTo>
                      <a:pt x="5617" y="0"/>
                    </a:moveTo>
                    <a:cubicBezTo>
                      <a:pt x="15047" y="2540"/>
                      <a:pt x="21600" y="11091"/>
                      <a:pt x="21600" y="20857"/>
                    </a:cubicBezTo>
                    <a:cubicBezTo>
                      <a:pt x="21600" y="32292"/>
                      <a:pt x="12686" y="41746"/>
                      <a:pt x="1270" y="42419"/>
                    </a:cubicBezTo>
                  </a:path>
                  <a:path w="21600" h="42420" stroke="0" extrusionOk="0">
                    <a:moveTo>
                      <a:pt x="5617" y="0"/>
                    </a:moveTo>
                    <a:cubicBezTo>
                      <a:pt x="15047" y="2540"/>
                      <a:pt x="21600" y="11091"/>
                      <a:pt x="21600" y="20857"/>
                    </a:cubicBezTo>
                    <a:cubicBezTo>
                      <a:pt x="21600" y="32292"/>
                      <a:pt x="12686" y="41746"/>
                      <a:pt x="1270" y="42419"/>
                    </a:cubicBezTo>
                    <a:lnTo>
                      <a:pt x="0" y="20857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endParaRPr lang="vi-VN" altLang="en-US" sz="1800">
                  <a:solidFill>
                    <a:schemeClr val="tx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26" name="Line 20"/>
              <p:cNvSpPr>
                <a:spLocks noChangeShapeType="1"/>
              </p:cNvSpPr>
              <p:nvPr/>
            </p:nvSpPr>
            <p:spPr bwMode="auto">
              <a:xfrm>
                <a:off x="4275" y="2064"/>
                <a:ext cx="0" cy="720"/>
              </a:xfrm>
              <a:prstGeom prst="line">
                <a:avLst/>
              </a:prstGeom>
              <a:ln w="38100">
                <a:solidFill>
                  <a:srgbClr val="0070C0"/>
                </a:solidFill>
                <a:headEnd type="arrow" w="med" len="med"/>
                <a:tailEnd type="arrow" w="med" len="med"/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/>
              <a:lstStyle/>
              <a:p>
                <a:endParaRPr lang="en-US">
                  <a:ln>
                    <a:solidFill>
                      <a:schemeClr val="bg2">
                        <a:lumMod val="50000"/>
                      </a:schemeClr>
                    </a:solidFill>
                  </a:ln>
                </a:endParaRPr>
              </a:p>
            </p:txBody>
          </p:sp>
          <p:sp>
            <p:nvSpPr>
              <p:cNvPr id="127" name="Line 21"/>
              <p:cNvSpPr>
                <a:spLocks noChangeShapeType="1"/>
              </p:cNvSpPr>
              <p:nvPr/>
            </p:nvSpPr>
            <p:spPr bwMode="auto">
              <a:xfrm>
                <a:off x="2346" y="2448"/>
                <a:ext cx="2640" cy="0"/>
              </a:xfrm>
              <a:prstGeom prst="line">
                <a:avLst/>
              </a:prstGeom>
              <a:noFill/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Text Box 35"/>
              <p:cNvSpPr txBox="1">
                <a:spLocks noChangeArrowheads="1"/>
              </p:cNvSpPr>
              <p:nvPr/>
            </p:nvSpPr>
            <p:spPr bwMode="auto">
              <a:xfrm>
                <a:off x="4236" y="2241"/>
                <a:ext cx="336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131" name="Text Box 37"/>
              <p:cNvSpPr txBox="1">
                <a:spLocks noChangeArrowheads="1"/>
              </p:cNvSpPr>
              <p:nvPr/>
            </p:nvSpPr>
            <p:spPr bwMode="auto">
              <a:xfrm>
                <a:off x="2544" y="2167"/>
                <a:ext cx="336" cy="2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altLang="en-US" sz="2000" b="1" baseline="-25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</a:t>
                </a:r>
                <a:endPara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Oval 39"/>
              <p:cNvSpPr>
                <a:spLocks noChangeArrowheads="1"/>
              </p:cNvSpPr>
              <p:nvPr/>
            </p:nvSpPr>
            <p:spPr bwMode="auto">
              <a:xfrm>
                <a:off x="2688" y="2427"/>
                <a:ext cx="48" cy="48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rgbClr val="FF66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93" name="Text Box 34"/>
            <p:cNvSpPr txBox="1">
              <a:spLocks noChangeArrowheads="1"/>
            </p:cNvSpPr>
            <p:nvPr/>
          </p:nvSpPr>
          <p:spPr bwMode="auto">
            <a:xfrm>
              <a:off x="5231459" y="5006414"/>
              <a:ext cx="533400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29879" y="4841326"/>
            <a:ext cx="4156887" cy="981810"/>
            <a:chOff x="1029879" y="4841326"/>
            <a:chExt cx="4156887" cy="981810"/>
          </a:xfrm>
        </p:grpSpPr>
        <p:grpSp>
          <p:nvGrpSpPr>
            <p:cNvPr id="41" name="Group 40"/>
            <p:cNvGrpSpPr/>
            <p:nvPr/>
          </p:nvGrpSpPr>
          <p:grpSpPr>
            <a:xfrm>
              <a:off x="1029879" y="4841326"/>
              <a:ext cx="4156887" cy="981810"/>
              <a:chOff x="1029879" y="4841326"/>
              <a:chExt cx="4156887" cy="981810"/>
            </a:xfrm>
          </p:grpSpPr>
          <p:grpSp>
            <p:nvGrpSpPr>
              <p:cNvPr id="38" name="Group 37"/>
              <p:cNvGrpSpPr/>
              <p:nvPr/>
            </p:nvGrpSpPr>
            <p:grpSpPr>
              <a:xfrm>
                <a:off x="1029879" y="4841326"/>
                <a:ext cx="3810000" cy="981810"/>
                <a:chOff x="1029879" y="4841326"/>
                <a:chExt cx="3810000" cy="981810"/>
              </a:xfrm>
            </p:grpSpPr>
            <p:grpSp>
              <p:nvGrpSpPr>
                <p:cNvPr id="14" name="Group 13"/>
                <p:cNvGrpSpPr/>
                <p:nvPr/>
              </p:nvGrpSpPr>
              <p:grpSpPr>
                <a:xfrm>
                  <a:off x="1029879" y="4841326"/>
                  <a:ext cx="3810000" cy="981810"/>
                  <a:chOff x="1029879" y="4841326"/>
                  <a:chExt cx="3810000" cy="981810"/>
                </a:xfrm>
              </p:grpSpPr>
              <p:grpSp>
                <p:nvGrpSpPr>
                  <p:cNvPr id="134" name="Group 60"/>
                  <p:cNvGrpSpPr>
                    <a:grpSpLocks/>
                  </p:cNvGrpSpPr>
                  <p:nvPr/>
                </p:nvGrpSpPr>
                <p:grpSpPr bwMode="auto">
                  <a:xfrm>
                    <a:off x="1029879" y="4841326"/>
                    <a:ext cx="3810000" cy="533402"/>
                    <a:chOff x="2352" y="2112"/>
                    <a:chExt cx="2400" cy="336"/>
                  </a:xfrm>
                </p:grpSpPr>
                <p:sp>
                  <p:nvSpPr>
                    <p:cNvPr id="135" name="Line 5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52" y="2112"/>
                      <a:ext cx="1920" cy="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66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" name="Line 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272" y="2112"/>
                      <a:ext cx="480" cy="336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66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43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1029879" y="5360430"/>
                    <a:ext cx="3810000" cy="461963"/>
                    <a:chOff x="2352" y="2448"/>
                    <a:chExt cx="2400" cy="291"/>
                  </a:xfrm>
                </p:grpSpPr>
                <p:sp>
                  <p:nvSpPr>
                    <p:cNvPr id="144" name="Line 62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352" y="2739"/>
                      <a:ext cx="1920" cy="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66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5" name="Line 6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4272" y="2448"/>
                      <a:ext cx="480" cy="29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66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6" name="Straight Arrow Connector 5"/>
                  <p:cNvCxnSpPr/>
                  <p:nvPr/>
                </p:nvCxnSpPr>
                <p:spPr>
                  <a:xfrm>
                    <a:off x="2365744" y="4841902"/>
                    <a:ext cx="92885" cy="0"/>
                  </a:xfrm>
                  <a:prstGeom prst="straightConnector1">
                    <a:avLst/>
                  </a:prstGeom>
                  <a:ln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" name="Straight Arrow Connector 12"/>
                  <p:cNvCxnSpPr/>
                  <p:nvPr/>
                </p:nvCxnSpPr>
                <p:spPr>
                  <a:xfrm>
                    <a:off x="2335488" y="5823136"/>
                    <a:ext cx="69850" cy="0"/>
                  </a:xfrm>
                  <a:prstGeom prst="straightConnector1">
                    <a:avLst/>
                  </a:prstGeom>
                  <a:ln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" name="Straight Arrow Connector 23"/>
                <p:cNvCxnSpPr/>
                <p:nvPr/>
              </p:nvCxnSpPr>
              <p:spPr>
                <a:xfrm flipV="1">
                  <a:off x="4369769" y="5584733"/>
                  <a:ext cx="96099" cy="61912"/>
                </a:xfrm>
                <a:prstGeom prst="straightConnector1">
                  <a:avLst/>
                </a:prstGeom>
                <a:ln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Arrow Connector 33"/>
                <p:cNvCxnSpPr/>
                <p:nvPr/>
              </p:nvCxnSpPr>
              <p:spPr>
                <a:xfrm>
                  <a:off x="4369769" y="5053014"/>
                  <a:ext cx="96099" cy="49212"/>
                </a:xfrm>
                <a:prstGeom prst="straightConnector1">
                  <a:avLst/>
                </a:prstGeom>
                <a:ln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" name="Text Box 36"/>
              <p:cNvSpPr txBox="1">
                <a:spLocks noChangeArrowheads="1"/>
              </p:cNvSpPr>
              <p:nvPr/>
            </p:nvSpPr>
            <p:spPr bwMode="auto">
              <a:xfrm>
                <a:off x="4653366" y="4933640"/>
                <a:ext cx="533400" cy="3968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F’</a:t>
                </a:r>
              </a:p>
            </p:txBody>
          </p:sp>
        </p:grpSp>
        <p:sp>
          <p:nvSpPr>
            <p:cNvPr id="194" name="Oval 38"/>
            <p:cNvSpPr>
              <a:spLocks noChangeArrowheads="1"/>
            </p:cNvSpPr>
            <p:nvPr/>
          </p:nvSpPr>
          <p:spPr bwMode="auto">
            <a:xfrm>
              <a:off x="4772987" y="5341026"/>
              <a:ext cx="76200" cy="7620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rgbClr val="FF66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97" name="Group 41"/>
          <p:cNvGrpSpPr>
            <a:grpSpLocks/>
          </p:cNvGrpSpPr>
          <p:nvPr/>
        </p:nvGrpSpPr>
        <p:grpSpPr bwMode="auto">
          <a:xfrm>
            <a:off x="9479668" y="4407695"/>
            <a:ext cx="166688" cy="1338262"/>
            <a:chOff x="3930" y="2013"/>
            <a:chExt cx="105" cy="843"/>
          </a:xfrm>
        </p:grpSpPr>
        <p:sp>
          <p:nvSpPr>
            <p:cNvPr id="198" name="Line 22"/>
            <p:cNvSpPr>
              <a:spLocks noChangeShapeType="1"/>
            </p:cNvSpPr>
            <p:nvPr/>
          </p:nvSpPr>
          <p:spPr bwMode="auto">
            <a:xfrm>
              <a:off x="3984" y="2115"/>
              <a:ext cx="0" cy="6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effectLst>
                  <a:reflection blurRad="6350" stA="60000" endA="900" endPos="58000" dir="5400000" sy="-100000" algn="bl" rotWithShape="0"/>
                </a:effectLst>
              </a:endParaRPr>
            </a:p>
          </p:txBody>
        </p:sp>
        <p:grpSp>
          <p:nvGrpSpPr>
            <p:cNvPr id="199" name="Group 23"/>
            <p:cNvGrpSpPr>
              <a:grpSpLocks/>
            </p:cNvGrpSpPr>
            <p:nvPr/>
          </p:nvGrpSpPr>
          <p:grpSpPr bwMode="auto">
            <a:xfrm>
              <a:off x="3930" y="2013"/>
              <a:ext cx="96" cy="96"/>
              <a:chOff x="3888" y="3216"/>
              <a:chExt cx="96" cy="96"/>
            </a:xfrm>
          </p:grpSpPr>
          <p:sp>
            <p:nvSpPr>
              <p:cNvPr id="203" name="Line 24"/>
              <p:cNvSpPr>
                <a:spLocks noChangeShapeType="1"/>
              </p:cNvSpPr>
              <p:nvPr/>
            </p:nvSpPr>
            <p:spPr bwMode="auto">
              <a:xfrm>
                <a:off x="3888" y="3216"/>
                <a:ext cx="48" cy="9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>
                  <a:effectLst>
                    <a:reflection blurRad="6350" stA="60000" endA="900" endPos="58000" dir="5400000" sy="-100000" algn="bl" rotWithShape="0"/>
                  </a:effectLst>
                </a:endParaRPr>
              </a:p>
            </p:txBody>
          </p:sp>
          <p:sp>
            <p:nvSpPr>
              <p:cNvPr id="204" name="Line 25"/>
              <p:cNvSpPr>
                <a:spLocks noChangeShapeType="1"/>
              </p:cNvSpPr>
              <p:nvPr/>
            </p:nvSpPr>
            <p:spPr bwMode="auto">
              <a:xfrm flipV="1">
                <a:off x="3936" y="3216"/>
                <a:ext cx="48" cy="9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>
                  <a:effectLst>
                    <a:reflection blurRad="6350" stA="60000" endA="900" endPos="58000" dir="5400000" sy="-100000" algn="bl" rotWithShape="0"/>
                  </a:effectLst>
                </a:endParaRPr>
              </a:p>
            </p:txBody>
          </p:sp>
        </p:grpSp>
        <p:grpSp>
          <p:nvGrpSpPr>
            <p:cNvPr id="200" name="Group 26"/>
            <p:cNvGrpSpPr>
              <a:grpSpLocks/>
            </p:cNvGrpSpPr>
            <p:nvPr/>
          </p:nvGrpSpPr>
          <p:grpSpPr bwMode="auto">
            <a:xfrm>
              <a:off x="3939" y="2760"/>
              <a:ext cx="96" cy="96"/>
              <a:chOff x="3744" y="4080"/>
              <a:chExt cx="96" cy="96"/>
            </a:xfrm>
          </p:grpSpPr>
          <p:sp>
            <p:nvSpPr>
              <p:cNvPr id="201" name="Line 27"/>
              <p:cNvSpPr>
                <a:spLocks noChangeShapeType="1"/>
              </p:cNvSpPr>
              <p:nvPr/>
            </p:nvSpPr>
            <p:spPr bwMode="auto">
              <a:xfrm flipH="1">
                <a:off x="3744" y="4080"/>
                <a:ext cx="48" cy="9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>
                  <a:effectLst>
                    <a:reflection blurRad="6350" stA="60000" endA="900" endPos="58000" dir="5400000" sy="-100000" algn="bl" rotWithShape="0"/>
                  </a:effectLst>
                </a:endParaRPr>
              </a:p>
            </p:txBody>
          </p:sp>
          <p:sp>
            <p:nvSpPr>
              <p:cNvPr id="202" name="Line 28"/>
              <p:cNvSpPr>
                <a:spLocks noChangeShapeType="1"/>
              </p:cNvSpPr>
              <p:nvPr/>
            </p:nvSpPr>
            <p:spPr bwMode="auto">
              <a:xfrm>
                <a:off x="3792" y="4080"/>
                <a:ext cx="48" cy="9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>
                  <a:effectLst>
                    <a:reflection blurRad="6350" stA="60000" endA="900" endPos="58000" dir="5400000" sy="-100000" algn="bl" rotWithShape="0"/>
                  </a:effectLst>
                </a:endParaRPr>
              </a:p>
            </p:txBody>
          </p:sp>
        </p:grpSp>
      </p:grpSp>
      <p:grpSp>
        <p:nvGrpSpPr>
          <p:cNvPr id="210" name="Group 209"/>
          <p:cNvGrpSpPr/>
          <p:nvPr/>
        </p:nvGrpSpPr>
        <p:grpSpPr>
          <a:xfrm>
            <a:off x="7120711" y="4552951"/>
            <a:ext cx="4191001" cy="1066800"/>
            <a:chOff x="7120711" y="4552951"/>
            <a:chExt cx="4191001" cy="1066800"/>
          </a:xfrm>
        </p:grpSpPr>
        <p:grpSp>
          <p:nvGrpSpPr>
            <p:cNvPr id="195" name="Group 194"/>
            <p:cNvGrpSpPr/>
            <p:nvPr/>
          </p:nvGrpSpPr>
          <p:grpSpPr>
            <a:xfrm>
              <a:off x="7120711" y="4552951"/>
              <a:ext cx="4191001" cy="1066800"/>
              <a:chOff x="7054037" y="4552951"/>
              <a:chExt cx="4191001" cy="1066800"/>
            </a:xfrm>
          </p:grpSpPr>
          <p:grpSp>
            <p:nvGrpSpPr>
              <p:cNvPr id="163" name="Group 136"/>
              <p:cNvGrpSpPr>
                <a:grpSpLocks/>
              </p:cNvGrpSpPr>
              <p:nvPr/>
            </p:nvGrpSpPr>
            <p:grpSpPr bwMode="auto">
              <a:xfrm>
                <a:off x="7054037" y="4552951"/>
                <a:ext cx="4191000" cy="533400"/>
                <a:chOff x="2352" y="3216"/>
                <a:chExt cx="2640" cy="336"/>
              </a:xfrm>
            </p:grpSpPr>
            <p:sp>
              <p:nvSpPr>
                <p:cNvPr id="164" name="Line 98"/>
                <p:cNvSpPr>
                  <a:spLocks noChangeShapeType="1"/>
                </p:cNvSpPr>
                <p:nvPr/>
              </p:nvSpPr>
              <p:spPr bwMode="auto">
                <a:xfrm flipV="1">
                  <a:off x="2352" y="3311"/>
                  <a:ext cx="1578" cy="1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" name="Line 109"/>
                <p:cNvSpPr>
                  <a:spLocks noChangeShapeType="1"/>
                </p:cNvSpPr>
                <p:nvPr/>
              </p:nvSpPr>
              <p:spPr bwMode="auto">
                <a:xfrm flipV="1">
                  <a:off x="3936" y="3216"/>
                  <a:ext cx="336" cy="96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Line 114"/>
                <p:cNvSpPr>
                  <a:spLocks noChangeShapeType="1"/>
                </p:cNvSpPr>
                <p:nvPr/>
              </p:nvSpPr>
              <p:spPr bwMode="auto">
                <a:xfrm>
                  <a:off x="4272" y="3216"/>
                  <a:ext cx="720" cy="336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69" name="Group 128"/>
                <p:cNvGrpSpPr>
                  <a:grpSpLocks/>
                </p:cNvGrpSpPr>
                <p:nvPr/>
              </p:nvGrpSpPr>
              <p:grpSpPr bwMode="auto">
                <a:xfrm>
                  <a:off x="4032" y="3270"/>
                  <a:ext cx="48" cy="48"/>
                  <a:chOff x="4032" y="3264"/>
                  <a:chExt cx="48" cy="48"/>
                </a:xfrm>
              </p:grpSpPr>
              <p:sp>
                <p:nvSpPr>
                  <p:cNvPr id="170" name="Line 126"/>
                  <p:cNvSpPr>
                    <a:spLocks noChangeShapeType="1"/>
                  </p:cNvSpPr>
                  <p:nvPr/>
                </p:nvSpPr>
                <p:spPr bwMode="auto">
                  <a:xfrm>
                    <a:off x="4032" y="3264"/>
                    <a:ext cx="48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Line 1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032" y="3264"/>
                    <a:ext cx="48" cy="4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6" name="Group 137"/>
              <p:cNvGrpSpPr>
                <a:grpSpLocks/>
              </p:cNvGrpSpPr>
              <p:nvPr/>
            </p:nvGrpSpPr>
            <p:grpSpPr bwMode="auto">
              <a:xfrm>
                <a:off x="7068325" y="5086351"/>
                <a:ext cx="4176713" cy="533400"/>
                <a:chOff x="2361" y="3552"/>
                <a:chExt cx="2631" cy="336"/>
              </a:xfrm>
            </p:grpSpPr>
            <p:sp>
              <p:nvSpPr>
                <p:cNvPr id="178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2361" y="3793"/>
                  <a:ext cx="1575" cy="0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Line 110"/>
                <p:cNvSpPr>
                  <a:spLocks noChangeShapeType="1"/>
                </p:cNvSpPr>
                <p:nvPr/>
              </p:nvSpPr>
              <p:spPr bwMode="auto">
                <a:xfrm>
                  <a:off x="3936" y="3792"/>
                  <a:ext cx="336" cy="96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Line 115"/>
                <p:cNvSpPr>
                  <a:spLocks noChangeShapeType="1"/>
                </p:cNvSpPr>
                <p:nvPr/>
              </p:nvSpPr>
              <p:spPr bwMode="auto">
                <a:xfrm flipV="1">
                  <a:off x="4272" y="3552"/>
                  <a:ext cx="720" cy="336"/>
                </a:xfrm>
                <a:prstGeom prst="line">
                  <a:avLst/>
                </a:prstGeom>
                <a:noFill/>
                <a:ln w="19050">
                  <a:solidFill>
                    <a:srgbClr val="FF66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1" name="Group 122"/>
                <p:cNvGrpSpPr>
                  <a:grpSpLocks/>
                </p:cNvGrpSpPr>
                <p:nvPr/>
              </p:nvGrpSpPr>
              <p:grpSpPr bwMode="auto">
                <a:xfrm>
                  <a:off x="4473" y="3753"/>
                  <a:ext cx="96" cy="96"/>
                  <a:chOff x="4464" y="3744"/>
                  <a:chExt cx="96" cy="96"/>
                </a:xfrm>
              </p:grpSpPr>
              <p:sp>
                <p:nvSpPr>
                  <p:cNvPr id="185" name="Line 120"/>
                  <p:cNvSpPr>
                    <a:spLocks noChangeShapeType="1"/>
                  </p:cNvSpPr>
                  <p:nvPr/>
                </p:nvSpPr>
                <p:spPr bwMode="auto">
                  <a:xfrm>
                    <a:off x="4464" y="3744"/>
                    <a:ext cx="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66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" name="Line 12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512" y="3744"/>
                    <a:ext cx="48" cy="96"/>
                  </a:xfrm>
                  <a:prstGeom prst="line">
                    <a:avLst/>
                  </a:prstGeom>
                  <a:noFill/>
                  <a:ln w="9525">
                    <a:solidFill>
                      <a:srgbClr val="FF66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2" name="Group 133"/>
                <p:cNvGrpSpPr>
                  <a:grpSpLocks/>
                </p:cNvGrpSpPr>
                <p:nvPr/>
              </p:nvGrpSpPr>
              <p:grpSpPr bwMode="auto">
                <a:xfrm>
                  <a:off x="4044" y="3792"/>
                  <a:ext cx="48" cy="48"/>
                  <a:chOff x="4080" y="3792"/>
                  <a:chExt cx="48" cy="48"/>
                </a:xfrm>
              </p:grpSpPr>
              <p:sp>
                <p:nvSpPr>
                  <p:cNvPr id="183" name="Line 131"/>
                  <p:cNvSpPr>
                    <a:spLocks noChangeShapeType="1"/>
                  </p:cNvSpPr>
                  <p:nvPr/>
                </p:nvSpPr>
                <p:spPr bwMode="auto">
                  <a:xfrm>
                    <a:off x="4080" y="3792"/>
                    <a:ext cx="48" cy="48"/>
                  </a:xfrm>
                  <a:prstGeom prst="line">
                    <a:avLst/>
                  </a:prstGeom>
                  <a:noFill/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" name="Line 132"/>
                  <p:cNvSpPr>
                    <a:spLocks noChangeShapeType="1"/>
                  </p:cNvSpPr>
                  <p:nvPr/>
                </p:nvSpPr>
                <p:spPr bwMode="auto">
                  <a:xfrm>
                    <a:off x="4080" y="3840"/>
                    <a:ext cx="48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cxnSp>
            <p:nvCxnSpPr>
              <p:cNvPr id="46" name="Straight Arrow Connector 45"/>
              <p:cNvCxnSpPr/>
              <p:nvPr/>
            </p:nvCxnSpPr>
            <p:spPr>
              <a:xfrm>
                <a:off x="8011300" y="4709883"/>
                <a:ext cx="149743" cy="8284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Arrow Connector 49"/>
              <p:cNvCxnSpPr/>
              <p:nvPr/>
            </p:nvCxnSpPr>
            <p:spPr>
              <a:xfrm>
                <a:off x="8100026" y="5473701"/>
                <a:ext cx="74872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6" name="Straight Connector 205"/>
            <p:cNvCxnSpPr/>
            <p:nvPr/>
          </p:nvCxnSpPr>
          <p:spPr>
            <a:xfrm>
              <a:off x="10471924" y="4692794"/>
              <a:ext cx="176282" cy="87312"/>
            </a:xfrm>
            <a:prstGeom prst="line">
              <a:avLst/>
            </a:prstGeom>
            <a:ln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Group 210"/>
          <p:cNvGrpSpPr/>
          <p:nvPr/>
        </p:nvGrpSpPr>
        <p:grpSpPr>
          <a:xfrm>
            <a:off x="7641773" y="4691858"/>
            <a:ext cx="1905000" cy="762000"/>
            <a:chOff x="7640908" y="4703764"/>
            <a:chExt cx="1905000" cy="762000"/>
          </a:xfrm>
        </p:grpSpPr>
        <p:sp>
          <p:nvSpPr>
            <p:cNvPr id="208" name="Line 107"/>
            <p:cNvSpPr>
              <a:spLocks noChangeShapeType="1"/>
            </p:cNvSpPr>
            <p:nvPr/>
          </p:nvSpPr>
          <p:spPr bwMode="auto">
            <a:xfrm flipV="1">
              <a:off x="7640908" y="4703764"/>
              <a:ext cx="1905000" cy="381000"/>
            </a:xfrm>
            <a:prstGeom prst="line">
              <a:avLst/>
            </a:prstGeom>
            <a:noFill/>
            <a:ln w="9525">
              <a:solidFill>
                <a:schemeClr val="accent6">
                  <a:lumMod val="75000"/>
                </a:schemeClr>
              </a:solidFill>
              <a:prstDash val="lg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Line 108"/>
            <p:cNvSpPr>
              <a:spLocks noChangeShapeType="1"/>
            </p:cNvSpPr>
            <p:nvPr/>
          </p:nvSpPr>
          <p:spPr bwMode="auto">
            <a:xfrm>
              <a:off x="7640908" y="5084764"/>
              <a:ext cx="1905000" cy="381000"/>
            </a:xfrm>
            <a:prstGeom prst="line">
              <a:avLst/>
            </a:prstGeom>
            <a:noFill/>
            <a:ln w="9525">
              <a:solidFill>
                <a:schemeClr val="accent6">
                  <a:lumMod val="75000"/>
                </a:schemeClr>
              </a:solidFill>
              <a:prstDash val="lg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871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800" decel="100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 decel="100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800" decel="100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800" decel="100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53" grpId="0"/>
      <p:bldP spid="19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1307" y="1019183"/>
            <a:ext cx="731520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800" b="1" u="sng" dirty="0">
                <a:solidFill>
                  <a:schemeClr val="accent6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1. MẮT CẬN VÀ CÁCH KHẮC PHỤC</a:t>
            </a:r>
          </a:p>
        </p:txBody>
      </p:sp>
      <p:sp>
        <p:nvSpPr>
          <p:cNvPr id="3" name="Rectangle 2"/>
          <p:cNvSpPr/>
          <p:nvPr/>
        </p:nvSpPr>
        <p:spPr>
          <a:xfrm>
            <a:off x="653988" y="1621214"/>
            <a:ext cx="22028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a. Đặc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9" name="Rectangle 8"/>
          <p:cNvSpPr/>
          <p:nvPr/>
        </p:nvSpPr>
        <p:spPr>
          <a:xfrm>
            <a:off x="293770" y="2825276"/>
            <a:ext cx="11388054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indent="-457200">
              <a:buFontTx/>
              <a:buChar char="-"/>
            </a:pP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Đeo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thấu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kính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phân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kì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tiêu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thích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hợp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sao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vật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xa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vô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cực</a:t>
            </a:r>
            <a:endParaRPr lang="en-US" sz="28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qua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kính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cho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ảnh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ảo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hiện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lên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viễn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2410968" y="232486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r"/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-106680" y="32785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u="sng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CHUYÊN ĐỀ:</a:t>
            </a:r>
          </a:p>
        </p:txBody>
      </p:sp>
      <p:sp>
        <p:nvSpPr>
          <p:cNvPr id="23" name="Text Box 17"/>
          <p:cNvSpPr txBox="1">
            <a:spLocks noChangeArrowheads="1"/>
          </p:cNvSpPr>
          <p:nvPr/>
        </p:nvSpPr>
        <p:spPr bwMode="auto">
          <a:xfrm>
            <a:off x="5613447" y="4116565"/>
            <a:ext cx="539021" cy="4866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000" b="1" dirty="0">
                <a:solidFill>
                  <a:schemeClr val="bg1"/>
                </a:solidFill>
              </a:rPr>
              <a:t>O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53988" y="2223245"/>
            <a:ext cx="32624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b.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khắc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phục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285204" y="3823014"/>
            <a:ext cx="59434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nếu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kính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đeo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sát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mắt</a:t>
            </a:r>
            <a:r>
              <a:rPr lang="en-US" sz="2800" b="1" i="1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n-US" sz="2800" b="1" i="1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800" b="1" i="1" baseline="-25000" dirty="0" err="1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k</a:t>
            </a:r>
            <a:r>
              <a:rPr lang="en-US" sz="2800" b="1" i="1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 = - OC</a:t>
            </a:r>
            <a:r>
              <a:rPr lang="en-US" sz="2800" b="1" i="1" baseline="-25000" dirty="0">
                <a:solidFill>
                  <a:srgbClr val="FF0066"/>
                </a:solidFill>
                <a:latin typeface="Arial" pitchFamily="34" charset="0"/>
                <a:cs typeface="Arial" pitchFamily="34" charset="0"/>
              </a:rPr>
              <a:t>V</a:t>
            </a:r>
            <a:endParaRPr lang="vi-VN" sz="2800" b="1" i="1" baseline="-25000" dirty="0">
              <a:solidFill>
                <a:srgbClr val="FF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293770" y="4616027"/>
            <a:ext cx="864210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indent="-457200">
              <a:buFontTx/>
              <a:buChar char="-"/>
            </a:pP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Phẫu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thuật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thay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đổi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độ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cong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bề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mặt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giác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mạc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44585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7" descr="AG00013_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746" y="526473"/>
            <a:ext cx="1814945" cy="1893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utoShape 16"/>
          <p:cNvSpPr>
            <a:spLocks noChangeArrowheads="1"/>
          </p:cNvSpPr>
          <p:nvPr/>
        </p:nvSpPr>
        <p:spPr bwMode="auto">
          <a:xfrm>
            <a:off x="3037609" y="207818"/>
            <a:ext cx="5715000" cy="1662545"/>
          </a:xfrm>
          <a:prstGeom prst="cloudCallout">
            <a:avLst>
              <a:gd name="adj1" fmla="val -69887"/>
              <a:gd name="adj2" fmla="val 10548"/>
            </a:avLst>
          </a:prstGeom>
          <a:solidFill>
            <a:srgbClr val="BBE0E3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Tại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khắc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phục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tật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cận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thị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đeo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kính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phân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kern="0" dirty="0" err="1">
                <a:solidFill>
                  <a:srgbClr val="3333FF"/>
                </a:solidFill>
                <a:latin typeface="Times New Roman" panose="02020603050405020304" pitchFamily="18" charset="0"/>
              </a:rPr>
              <a:t>kì</a:t>
            </a:r>
            <a:r>
              <a:rPr lang="en-US" altLang="en-US" sz="2400" b="1" kern="0" dirty="0">
                <a:solidFill>
                  <a:srgbClr val="3333FF"/>
                </a:solidFill>
                <a:latin typeface="Times New Roman" panose="02020603050405020304" pitchFamily="18" charset="0"/>
              </a:rPr>
              <a:t>?</a:t>
            </a:r>
            <a:endParaRPr kumimoji="0" lang="en-US" altLang="en-US" sz="2400" b="1" i="0" u="none" strike="noStrike" kern="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sp>
        <p:nvSpPr>
          <p:cNvPr id="6" name="Text Box 20"/>
          <p:cNvSpPr txBox="1">
            <a:spLocks noChangeArrowheads="1"/>
          </p:cNvSpPr>
          <p:nvPr/>
        </p:nvSpPr>
        <p:spPr bwMode="auto">
          <a:xfrm>
            <a:off x="457201" y="2763743"/>
            <a:ext cx="11360727" cy="160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800" i="1" u="sng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altLang="en-US" sz="2800" i="1" u="sng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i="1" u="sng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altLang="en-US" sz="2800" i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>
              <a:spcBef>
                <a:spcPct val="50000"/>
              </a:spcBef>
            </a:pPr>
            <a:r>
              <a:rPr lang="en-US" altLang="en-US" sz="2800" i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thấu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đeo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coi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quang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2800" b="1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altLang="en-US" sz="2800" b="1" baseline="-25000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altLang="en-US" sz="2800" b="1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 </a:t>
            </a:r>
            <a:r>
              <a:rPr lang="en-US" altLang="en-US" sz="2800" b="1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altLang="en-US" sz="2800" b="1" baseline="-25000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altLang="en-US" sz="2800" b="1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altLang="en-US" sz="2800" b="1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altLang="en-US" sz="2800" b="1" baseline="-25000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endParaRPr lang="en-US" altLang="en-US" sz="2800" dirty="0">
              <a:ln>
                <a:solidFill>
                  <a:srgbClr val="FF0000"/>
                </a:solidFill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 Box 20"/>
          <p:cNvSpPr txBox="1">
            <a:spLocks noChangeArrowheads="1"/>
          </p:cNvSpPr>
          <p:nvPr/>
        </p:nvSpPr>
        <p:spPr bwMode="auto">
          <a:xfrm>
            <a:off x="457201" y="4707595"/>
            <a:ext cx="11360727" cy="138499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2800" i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altLang="en-US" sz="2800" baseline="-250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altLang="en-US" sz="2800" baseline="-25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aseline="-250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altLang="en-US" sz="2800" baseline="-25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&gt; </a:t>
            </a:r>
            <a:r>
              <a:rPr lang="en-US" altLang="en-US" sz="28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altLang="en-US" sz="2800" baseline="-250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altLang="en-US" sz="2800" baseline="-25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aseline="-250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altLang="en-US" sz="2800" baseline="-25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aseline="-2500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altLang="en-US" sz="2800" baseline="-25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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muốn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nhìn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xa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như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mắt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bình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thường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thì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phải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đeo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kính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để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làm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giảm</a:t>
            </a:r>
            <a:r>
              <a:rPr lang="en-US" altLang="en-US" sz="2800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độ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tụ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do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đó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kính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đeo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phải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có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tiêu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cự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f &lt; 0 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Thấu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kính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phân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8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kì</a:t>
            </a:r>
            <a:r>
              <a:rPr lang="en-US" altLang="en-US" sz="28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800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6555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1974273" y="1210120"/>
            <a:ext cx="10521939" cy="1066867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Mắt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cận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thị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có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đặc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điểm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nào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sau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đây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?</a:t>
            </a:r>
            <a:endParaRPr kumimoji="0" lang="en-US" sz="3200" b="1" i="0" u="none" strike="noStrike" kern="0" cap="none" spc="0" normalizeH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37309" y="2246312"/>
            <a:ext cx="8913813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A.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Có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tiêu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điểm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ảnh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F’ ở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sau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võng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mạc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32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37308" y="3073399"/>
            <a:ext cx="8913813" cy="563563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B.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Có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điểm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viễn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ở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vô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32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37308" y="3944763"/>
            <a:ext cx="8913813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C.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Có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tiêu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điểm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ảnh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F’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nằm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trước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võng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dirty="0" err="1">
                <a:solidFill>
                  <a:srgbClr val="00B050"/>
                </a:solidFill>
                <a:latin typeface="Palatino Linotype" pitchFamily="18" charset="0"/>
              </a:rPr>
              <a:t>mạc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32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37308" y="4814539"/>
            <a:ext cx="8913813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D.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Điểm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cận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ở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xa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hơn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mắt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bình</a:t>
            </a:r>
            <a:r>
              <a:rPr lang="en-US" sz="32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3200" b="1" noProof="0" dirty="0" err="1">
                <a:solidFill>
                  <a:srgbClr val="00B050"/>
                </a:solidFill>
                <a:latin typeface="Palatino Linotype" pitchFamily="18" charset="0"/>
              </a:rPr>
              <a:t>thường</a:t>
            </a: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32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pic>
        <p:nvPicPr>
          <p:cNvPr id="14" name="Picture 12" descr="hoi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27" y="163933"/>
            <a:ext cx="1016658" cy="1211015"/>
          </a:xfrm>
          <a:prstGeom prst="rect">
            <a:avLst/>
          </a:prstGeom>
          <a:solidFill>
            <a:srgbClr val="CC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33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456906" y="175567"/>
            <a:ext cx="319350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Vận</a:t>
            </a:r>
            <a:r>
              <a:rPr kumimoji="0" lang="en-US" sz="4400" b="1" i="0" u="none" strike="noStrike" kern="1200" cap="all" spc="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dụng</a:t>
            </a:r>
            <a:endParaRPr kumimoji="0" lang="en-US" sz="4400" b="1" i="0" u="none" strike="noStrike" kern="1200" cap="all" spc="0" normalizeH="0" baseline="0" noProof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983488"/>
            <a:ext cx="1974273" cy="2632364"/>
          </a:xfrm>
          <a:prstGeom prst="rect">
            <a:avLst/>
          </a:prstGeom>
        </p:spPr>
      </p:pic>
      <p:sp>
        <p:nvSpPr>
          <p:cNvPr id="12" name="Smiley Face 11"/>
          <p:cNvSpPr/>
          <p:nvPr/>
        </p:nvSpPr>
        <p:spPr>
          <a:xfrm>
            <a:off x="9849502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10</a:t>
            </a:r>
          </a:p>
        </p:txBody>
      </p:sp>
      <p:sp>
        <p:nvSpPr>
          <p:cNvPr id="13" name="Smiley Face 12"/>
          <p:cNvSpPr/>
          <p:nvPr/>
        </p:nvSpPr>
        <p:spPr>
          <a:xfrm>
            <a:off x="9837667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9</a:t>
            </a:r>
          </a:p>
        </p:txBody>
      </p:sp>
      <p:sp>
        <p:nvSpPr>
          <p:cNvPr id="15" name="Smiley Face 14"/>
          <p:cNvSpPr/>
          <p:nvPr/>
        </p:nvSpPr>
        <p:spPr>
          <a:xfrm>
            <a:off x="9837667" y="30042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8</a:t>
            </a:r>
          </a:p>
        </p:txBody>
      </p:sp>
      <p:sp>
        <p:nvSpPr>
          <p:cNvPr id="16" name="Smiley Face 15"/>
          <p:cNvSpPr/>
          <p:nvPr/>
        </p:nvSpPr>
        <p:spPr>
          <a:xfrm>
            <a:off x="9849189" y="315961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7</a:t>
            </a:r>
          </a:p>
        </p:txBody>
      </p:sp>
      <p:sp>
        <p:nvSpPr>
          <p:cNvPr id="17" name="Smiley Face 16"/>
          <p:cNvSpPr/>
          <p:nvPr/>
        </p:nvSpPr>
        <p:spPr>
          <a:xfrm>
            <a:off x="9860711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6</a:t>
            </a:r>
          </a:p>
        </p:txBody>
      </p:sp>
      <p:sp>
        <p:nvSpPr>
          <p:cNvPr id="18" name="Smiley Face 17"/>
          <p:cNvSpPr/>
          <p:nvPr/>
        </p:nvSpPr>
        <p:spPr>
          <a:xfrm>
            <a:off x="9855401" y="31049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5</a:t>
            </a:r>
          </a:p>
        </p:txBody>
      </p:sp>
      <p:sp>
        <p:nvSpPr>
          <p:cNvPr id="19" name="Smiley Face 18"/>
          <p:cNvSpPr/>
          <p:nvPr/>
        </p:nvSpPr>
        <p:spPr>
          <a:xfrm>
            <a:off x="9846005" y="30231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4</a:t>
            </a:r>
          </a:p>
        </p:txBody>
      </p:sp>
      <p:sp>
        <p:nvSpPr>
          <p:cNvPr id="20" name="Smiley Face 19"/>
          <p:cNvSpPr/>
          <p:nvPr/>
        </p:nvSpPr>
        <p:spPr>
          <a:xfrm>
            <a:off x="9858056" y="301510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3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9843963" y="31129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2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9844624" y="29384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9844192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250378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" grpId="0"/>
      <p:bldP spid="6" grpId="1"/>
      <p:bldP spid="8" grpId="0"/>
      <p:bldP spid="8" grpId="1"/>
      <p:bldP spid="9" grpId="0"/>
      <p:bldP spid="10" grpId="0"/>
      <p:bldP spid="10" grpId="1"/>
      <p:bldP spid="12" grpId="0" animBg="1"/>
      <p:bldP spid="13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51201" y="1709679"/>
            <a:ext cx="5586436" cy="255454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en-US" sz="8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Chung </a:t>
            </a:r>
            <a:r>
              <a:rPr lang="en-US" sz="8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sức</a:t>
            </a:r>
            <a:endParaRPr lang="en-US" sz="8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" name="nhac tro choi 1.wm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550400" y="5867400"/>
            <a:ext cx="711200" cy="5334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251201" y="2334162"/>
            <a:ext cx="5586436" cy="132343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/>
            <a:r>
              <a:rPr lang="en-US" sz="8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Vòng</a:t>
            </a:r>
            <a:r>
              <a:rPr lang="en-US" sz="8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1</a:t>
            </a:r>
            <a:endParaRPr lang="en-US" sz="8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itle 12"/>
          <p:cNvSpPr txBox="1">
            <a:spLocks/>
          </p:cNvSpPr>
          <p:nvPr/>
        </p:nvSpPr>
        <p:spPr>
          <a:xfrm>
            <a:off x="3251201" y="0"/>
            <a:ext cx="6545967" cy="6096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cap="all" dirty="0">
                <a:ln/>
                <a:solidFill>
                  <a:srgbClr val="FF0000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Arial" pitchFamily="34" charset="0"/>
                <a:cs typeface="Arial" pitchFamily="34" charset="0"/>
              </a:rPr>
              <a:t>ÔN LẠI KIẾN THỨC CŨ</a:t>
            </a:r>
          </a:p>
        </p:txBody>
      </p:sp>
    </p:spTree>
    <p:extLst>
      <p:ext uri="{BB962C8B-B14F-4D97-AF65-F5344CB8AC3E}">
        <p14:creationId xmlns:p14="http://schemas.microsoft.com/office/powerpoint/2010/main" val="209648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94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7" grpId="1"/>
      <p:bldP spid="5" grpId="0"/>
      <p:bldP spid="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2" descr="hoi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27" y="163933"/>
            <a:ext cx="1016658" cy="1211015"/>
          </a:xfrm>
          <a:prstGeom prst="rect">
            <a:avLst/>
          </a:prstGeom>
          <a:solidFill>
            <a:srgbClr val="CC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33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456906" y="175567"/>
            <a:ext cx="319350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Vận</a:t>
            </a:r>
            <a:r>
              <a:rPr kumimoji="0" lang="en-US" sz="4400" b="1" i="0" u="none" strike="noStrike" kern="1200" cap="all" spc="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dụng</a:t>
            </a:r>
            <a:endParaRPr kumimoji="0" lang="en-US" sz="4400" b="1" i="0" u="none" strike="noStrike" kern="1200" cap="all" spc="0" normalizeH="0" baseline="0" noProof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" name="Smiley Face 11"/>
          <p:cNvSpPr/>
          <p:nvPr/>
        </p:nvSpPr>
        <p:spPr>
          <a:xfrm>
            <a:off x="9849502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10</a:t>
            </a:r>
          </a:p>
        </p:txBody>
      </p:sp>
      <p:sp>
        <p:nvSpPr>
          <p:cNvPr id="13" name="Smiley Face 12"/>
          <p:cNvSpPr/>
          <p:nvPr/>
        </p:nvSpPr>
        <p:spPr>
          <a:xfrm>
            <a:off x="9837667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9</a:t>
            </a:r>
          </a:p>
        </p:txBody>
      </p:sp>
      <p:sp>
        <p:nvSpPr>
          <p:cNvPr id="15" name="Smiley Face 14"/>
          <p:cNvSpPr/>
          <p:nvPr/>
        </p:nvSpPr>
        <p:spPr>
          <a:xfrm>
            <a:off x="9837667" y="30042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8</a:t>
            </a:r>
          </a:p>
        </p:txBody>
      </p:sp>
      <p:sp>
        <p:nvSpPr>
          <p:cNvPr id="16" name="Smiley Face 15"/>
          <p:cNvSpPr/>
          <p:nvPr/>
        </p:nvSpPr>
        <p:spPr>
          <a:xfrm>
            <a:off x="9849189" y="315961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7</a:t>
            </a:r>
          </a:p>
        </p:txBody>
      </p:sp>
      <p:sp>
        <p:nvSpPr>
          <p:cNvPr id="17" name="Smiley Face 16"/>
          <p:cNvSpPr/>
          <p:nvPr/>
        </p:nvSpPr>
        <p:spPr>
          <a:xfrm>
            <a:off x="9860711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6</a:t>
            </a:r>
          </a:p>
        </p:txBody>
      </p:sp>
      <p:sp>
        <p:nvSpPr>
          <p:cNvPr id="18" name="Smiley Face 17"/>
          <p:cNvSpPr/>
          <p:nvPr/>
        </p:nvSpPr>
        <p:spPr>
          <a:xfrm>
            <a:off x="9855401" y="31049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5</a:t>
            </a:r>
          </a:p>
        </p:txBody>
      </p:sp>
      <p:sp>
        <p:nvSpPr>
          <p:cNvPr id="19" name="Smiley Face 18"/>
          <p:cNvSpPr/>
          <p:nvPr/>
        </p:nvSpPr>
        <p:spPr>
          <a:xfrm>
            <a:off x="9846005" y="30231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4</a:t>
            </a:r>
          </a:p>
        </p:txBody>
      </p:sp>
      <p:sp>
        <p:nvSpPr>
          <p:cNvPr id="20" name="Smiley Face 19"/>
          <p:cNvSpPr/>
          <p:nvPr/>
        </p:nvSpPr>
        <p:spPr>
          <a:xfrm>
            <a:off x="9858056" y="301510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3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9843963" y="31129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2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9844624" y="29384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9844192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0</a:t>
            </a:r>
          </a:p>
        </p:txBody>
      </p:sp>
      <p:sp>
        <p:nvSpPr>
          <p:cNvPr id="24" name="Rectangle 2"/>
          <p:cNvSpPr txBox="1">
            <a:spLocks noChangeArrowheads="1"/>
          </p:cNvSpPr>
          <p:nvPr/>
        </p:nvSpPr>
        <p:spPr>
          <a:xfrm>
            <a:off x="305490" y="2118480"/>
            <a:ext cx="10521939" cy="1066867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b="1" kern="1200" cap="all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>
              <a:spcBef>
                <a:spcPts val="0"/>
              </a:spcBef>
            </a:pP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 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Để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mắt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cận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thấy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rõ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vật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ở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vô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cực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không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cần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điều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tiết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phải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đeo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kính</a:t>
            </a:r>
            <a:endParaRPr lang="en-US" sz="3200" kern="0" cap="none" dirty="0">
              <a:solidFill>
                <a:srgbClr val="7030A0"/>
              </a:solidFill>
              <a:latin typeface="Palatino Linotype" pitchFamily="18" charset="0"/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678874" y="3222710"/>
            <a:ext cx="10967968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>
              <a:spcBef>
                <a:spcPts val="0"/>
              </a:spcBef>
            </a:pPr>
            <a:r>
              <a:rPr lang="en-US" sz="2800" b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phân kì có tiêu điểm ảnh trùng với điểm cực cận của mắt.</a:t>
            </a:r>
            <a:endParaRPr lang="en-US" sz="2800" b="1" kern="0" baseline="-25000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>
          <a:xfrm>
            <a:off x="678874" y="4274012"/>
            <a:ext cx="9819930" cy="408560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>
              <a:spcBef>
                <a:spcPts val="0"/>
              </a:spcBef>
            </a:pP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trùng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cực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viễn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en-US" sz="2800" b="1" kern="0" baseline="-250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32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endParaRPr lang="en-US" sz="3200" b="1" kern="0" baseline="-25000" dirty="0">
              <a:solidFill>
                <a:srgbClr val="00B050"/>
              </a:solidFill>
              <a:latin typeface="Palatino Linotype" pitchFamily="18" charset="0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>
          <a:xfrm>
            <a:off x="678874" y="4788465"/>
            <a:ext cx="10967968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>
              <a:spcBef>
                <a:spcPts val="0"/>
              </a:spcBef>
            </a:pP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trùng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cực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kern="0" baseline="-25000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>
          <a:xfrm>
            <a:off x="752555" y="5606780"/>
            <a:ext cx="10967968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>
              <a:spcBef>
                <a:spcPts val="0"/>
              </a:spcBef>
            </a:pP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trùng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cực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viễn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mắt</a:t>
            </a:r>
            <a:r>
              <a:rPr lang="en-US" sz="28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kern="0" baseline="-25000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3337" y="3566005"/>
            <a:ext cx="966120" cy="966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640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7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9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69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72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7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5" grpId="1"/>
      <p:bldP spid="26" grpId="0"/>
      <p:bldP spid="27" grpId="0"/>
      <p:bldP spid="27" grpId="1"/>
      <p:bldP spid="28" grpId="0"/>
      <p:bldP spid="28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635331" y="956678"/>
            <a:ext cx="731520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DA6FDF">
                    <a:lumMod val="50000"/>
                  </a:srgb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2. MẮT VIỄN VÀ CÁCH KHẮC PHỤC</a:t>
            </a:r>
          </a:p>
        </p:txBody>
      </p:sp>
      <p:sp>
        <p:nvSpPr>
          <p:cNvPr id="4" name="Rectangle 3"/>
          <p:cNvSpPr/>
          <p:nvPr/>
        </p:nvSpPr>
        <p:spPr>
          <a:xfrm>
            <a:off x="4369525" y="4535061"/>
            <a:ext cx="24744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f</a:t>
            </a:r>
            <a:r>
              <a:rPr kumimoji="0" lang="en-US" sz="2800" b="1" i="1" u="none" strike="noStrike" kern="1200" cap="none" spc="0" normalizeH="0" baseline="-2500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max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&gt; OV</a:t>
            </a:r>
            <a:endParaRPr kumimoji="0" lang="vi-VN" sz="2800" b="1" i="1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17273" y="3501092"/>
            <a:ext cx="22028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solidFill>
                    <a:srgbClr val="D1E5F9">
                      <a:lumMod val="50000"/>
                    </a:srgbClr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a. Đặc </a:t>
            </a:r>
            <a:r>
              <a:rPr kumimoji="0" lang="en-US" sz="2800" b="0" i="0" u="none" strike="noStrike" kern="1200" cap="none" spc="0" normalizeH="0" baseline="0" noProof="0" dirty="0" err="1">
                <a:ln>
                  <a:solidFill>
                    <a:srgbClr val="D1E5F9">
                      <a:lumMod val="50000"/>
                    </a:srgbClr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điểm</a:t>
            </a:r>
            <a:r>
              <a:rPr kumimoji="0" lang="en-US" sz="2800" b="0" i="0" u="none" strike="noStrike" kern="1200" cap="none" spc="0" normalizeH="0" baseline="0" noProof="0" dirty="0">
                <a:ln>
                  <a:solidFill>
                    <a:srgbClr val="D1E5F9">
                      <a:lumMod val="50000"/>
                    </a:srgbClr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</a:t>
            </a:r>
          </a:p>
        </p:txBody>
      </p:sp>
      <p:sp>
        <p:nvSpPr>
          <p:cNvPr id="8" name="Rectangle 7"/>
          <p:cNvSpPr/>
          <p:nvPr/>
        </p:nvSpPr>
        <p:spPr>
          <a:xfrm>
            <a:off x="1043153" y="5067989"/>
            <a:ext cx="752481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 panose="05050102010706020507" pitchFamily="18" charset="2"/>
              </a:rPr>
              <a:t>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Độ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tụ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nhỏ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hơn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độ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tụ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của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mắt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bình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1" u="none" strike="noStrike" kern="1200" cap="none" spc="0" normalizeH="0" baseline="0" noProof="0" dirty="0" err="1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thường</a:t>
            </a:r>
            <a:r>
              <a:rPr kumimoji="0" lang="en-US" sz="2800" b="0" i="1" u="none" strike="noStrike" kern="1200" cap="none" spc="0" normalizeH="0" baseline="0" noProof="0" dirty="0">
                <a:ln>
                  <a:solidFill>
                    <a:srgbClr val="0070C0"/>
                  </a:solidFill>
                </a:ln>
                <a:solidFill>
                  <a:srgbClr val="D1E5F9">
                    <a:lumMod val="50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.</a:t>
            </a:r>
          </a:p>
        </p:txBody>
      </p:sp>
      <p:sp>
        <p:nvSpPr>
          <p:cNvPr id="9" name="Rectangle 8"/>
          <p:cNvSpPr/>
          <p:nvPr/>
        </p:nvSpPr>
        <p:spPr>
          <a:xfrm>
            <a:off x="717273" y="4067281"/>
            <a:ext cx="1072550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điều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điểm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ảnh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F’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mắt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nằm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võng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.</a:t>
            </a:r>
          </a:p>
        </p:txBody>
      </p:sp>
      <p:sp>
        <p:nvSpPr>
          <p:cNvPr id="10" name="Rectangle 9"/>
          <p:cNvSpPr/>
          <p:nvPr/>
        </p:nvSpPr>
        <p:spPr>
          <a:xfrm>
            <a:off x="2173488" y="10045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Mắt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cận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thị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và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mắt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viễn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4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thị</a:t>
            </a:r>
            <a:r>
              <a:rPr kumimoji="0" lang="en-US" sz="4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-104462" y="16180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CHUYÊN ĐỀ: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744039" y="1749160"/>
            <a:ext cx="6791667" cy="1775140"/>
            <a:chOff x="1473686" y="1997337"/>
            <a:chExt cx="6791667" cy="1775140"/>
          </a:xfrm>
        </p:grpSpPr>
        <p:sp>
          <p:nvSpPr>
            <p:cNvPr id="7" name="Oval 6"/>
            <p:cNvSpPr/>
            <p:nvPr/>
          </p:nvSpPr>
          <p:spPr>
            <a:xfrm flipH="1">
              <a:off x="5351296" y="2215783"/>
              <a:ext cx="204046" cy="1324179"/>
            </a:xfrm>
            <a:prstGeom prst="ellipse">
              <a:avLst/>
            </a:prstGeom>
            <a:solidFill>
              <a:srgbClr val="B8F1E4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>
                <a:ln w="22225">
                  <a:solidFill>
                    <a:srgbClr val="8BBEF1"/>
                  </a:solidFill>
                  <a:prstDash val="solid"/>
                </a:ln>
                <a:solidFill>
                  <a:srgbClr val="000000"/>
                </a:solidFill>
                <a:effectLst/>
                <a:uLnTx/>
                <a:uFillTx/>
                <a:latin typeface="Segoe Print"/>
                <a:ea typeface="+mn-ea"/>
                <a:cs typeface="+mn-cs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473686" y="1997337"/>
              <a:ext cx="6791667" cy="1775140"/>
              <a:chOff x="2549450" y="1523749"/>
              <a:chExt cx="6791667" cy="1775140"/>
            </a:xfrm>
          </p:grpSpPr>
          <p:grpSp>
            <p:nvGrpSpPr>
              <p:cNvPr id="20" name="Group 34"/>
              <p:cNvGrpSpPr>
                <a:grpSpLocks/>
              </p:cNvGrpSpPr>
              <p:nvPr/>
            </p:nvGrpSpPr>
            <p:grpSpPr bwMode="auto">
              <a:xfrm>
                <a:off x="2549450" y="1707034"/>
                <a:ext cx="6791667" cy="1424783"/>
                <a:chOff x="2736" y="2216"/>
                <a:chExt cx="3024" cy="732"/>
              </a:xfrm>
            </p:grpSpPr>
            <p:sp>
              <p:nvSpPr>
                <p:cNvPr id="33" name="Arc 14"/>
                <p:cNvSpPr>
                  <a:spLocks/>
                </p:cNvSpPr>
                <p:nvPr/>
              </p:nvSpPr>
              <p:spPr bwMode="auto">
                <a:xfrm rot="10517925">
                  <a:off x="4270" y="2216"/>
                  <a:ext cx="302" cy="732"/>
                </a:xfrm>
                <a:custGeom>
                  <a:avLst/>
                  <a:gdLst>
                    <a:gd name="G0" fmla="+- 0 0 0"/>
                    <a:gd name="G1" fmla="+- 20857 0 0"/>
                    <a:gd name="G2" fmla="+- 21600 0 0"/>
                    <a:gd name="T0" fmla="*/ 5618 w 21600"/>
                    <a:gd name="T1" fmla="*/ 0 h 42420"/>
                    <a:gd name="T2" fmla="*/ 1271 w 21600"/>
                    <a:gd name="T3" fmla="*/ 42420 h 42420"/>
                    <a:gd name="T4" fmla="*/ 0 w 21600"/>
                    <a:gd name="T5" fmla="*/ 20857 h 42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42420" fill="none" extrusionOk="0">
                      <a:moveTo>
                        <a:pt x="5617" y="0"/>
                      </a:moveTo>
                      <a:cubicBezTo>
                        <a:pt x="15047" y="2540"/>
                        <a:pt x="21600" y="11091"/>
                        <a:pt x="21600" y="20857"/>
                      </a:cubicBezTo>
                      <a:cubicBezTo>
                        <a:pt x="21600" y="32292"/>
                        <a:pt x="12686" y="41746"/>
                        <a:pt x="1270" y="42419"/>
                      </a:cubicBezTo>
                    </a:path>
                    <a:path w="21600" h="42420" stroke="0" extrusionOk="0">
                      <a:moveTo>
                        <a:pt x="5617" y="0"/>
                      </a:moveTo>
                      <a:cubicBezTo>
                        <a:pt x="15047" y="2540"/>
                        <a:pt x="21600" y="11091"/>
                        <a:pt x="21600" y="20857"/>
                      </a:cubicBezTo>
                      <a:cubicBezTo>
                        <a:pt x="21600" y="32292"/>
                        <a:pt x="12686" y="41746"/>
                        <a:pt x="1270" y="42419"/>
                      </a:cubicBezTo>
                      <a:lnTo>
                        <a:pt x="0" y="20857"/>
                      </a:lnTo>
                      <a:close/>
                    </a:path>
                  </a:pathLst>
                </a:custGeom>
                <a:noFill/>
                <a:ln w="5715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ot="10800000"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vi-V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Line 16"/>
                <p:cNvSpPr>
                  <a:spLocks noChangeShapeType="1"/>
                </p:cNvSpPr>
                <p:nvPr/>
              </p:nvSpPr>
              <p:spPr bwMode="auto">
                <a:xfrm>
                  <a:off x="2736" y="2592"/>
                  <a:ext cx="3024" cy="0"/>
                </a:xfrm>
                <a:prstGeom prst="line">
                  <a:avLst/>
                </a:prstGeom>
                <a:noFill/>
                <a:ln w="9525">
                  <a:solidFill>
                    <a:srgbClr val="B6B6B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egoe Prin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" name="Arc 13"/>
              <p:cNvSpPr>
                <a:spLocks/>
              </p:cNvSpPr>
              <p:nvPr/>
            </p:nvSpPr>
            <p:spPr bwMode="auto">
              <a:xfrm>
                <a:off x="6484864" y="1523749"/>
                <a:ext cx="1617064" cy="1775140"/>
              </a:xfrm>
              <a:custGeom>
                <a:avLst/>
                <a:gdLst>
                  <a:gd name="G0" fmla="+- 13512 0 0"/>
                  <a:gd name="G1" fmla="+- 21600 0 0"/>
                  <a:gd name="G2" fmla="+- 21600 0 0"/>
                  <a:gd name="T0" fmla="*/ 0 w 35112"/>
                  <a:gd name="T1" fmla="*/ 4748 h 43200"/>
                  <a:gd name="T2" fmla="*/ 82 w 35112"/>
                  <a:gd name="T3" fmla="*/ 38517 h 43200"/>
                  <a:gd name="T4" fmla="*/ 13512 w 3511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112" h="43200" fill="none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</a:path>
                  <a:path w="35112" h="43200" stroke="0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  <a:lnTo>
                      <a:pt x="13512" y="21600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" name="Text Box 61"/>
              <p:cNvSpPr txBox="1">
                <a:spLocks noChangeArrowheads="1"/>
              </p:cNvSpPr>
              <p:nvPr/>
            </p:nvSpPr>
            <p:spPr bwMode="auto">
              <a:xfrm>
                <a:off x="6544945" y="2112148"/>
                <a:ext cx="500813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9A5315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O</a:t>
                </a:r>
              </a:p>
            </p:txBody>
          </p:sp>
        </p:grpSp>
      </p:grpSp>
      <p:cxnSp>
        <p:nvCxnSpPr>
          <p:cNvPr id="61" name="Straight Arrow Connector 60"/>
          <p:cNvCxnSpPr/>
          <p:nvPr/>
        </p:nvCxnSpPr>
        <p:spPr>
          <a:xfrm>
            <a:off x="4594648" y="3675558"/>
            <a:ext cx="2164481" cy="6628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oup 62"/>
          <p:cNvGrpSpPr/>
          <p:nvPr/>
        </p:nvGrpSpPr>
        <p:grpSpPr>
          <a:xfrm>
            <a:off x="744039" y="1652413"/>
            <a:ext cx="6598245" cy="1524831"/>
            <a:chOff x="744039" y="1887948"/>
            <a:chExt cx="6598245" cy="1524831"/>
          </a:xfrm>
        </p:grpSpPr>
        <p:grpSp>
          <p:nvGrpSpPr>
            <p:cNvPr id="60" name="Group 59"/>
            <p:cNvGrpSpPr/>
            <p:nvPr/>
          </p:nvGrpSpPr>
          <p:grpSpPr>
            <a:xfrm>
              <a:off x="744039" y="1887948"/>
              <a:ext cx="6598245" cy="1524831"/>
              <a:chOff x="744039" y="1887948"/>
              <a:chExt cx="6598245" cy="1524831"/>
            </a:xfrm>
          </p:grpSpPr>
          <p:grpSp>
            <p:nvGrpSpPr>
              <p:cNvPr id="58" name="Group 57"/>
              <p:cNvGrpSpPr/>
              <p:nvPr/>
            </p:nvGrpSpPr>
            <p:grpSpPr>
              <a:xfrm>
                <a:off x="744039" y="1887948"/>
                <a:ext cx="6598245" cy="1524831"/>
                <a:chOff x="1483624" y="1887948"/>
                <a:chExt cx="6598245" cy="1524831"/>
              </a:xfrm>
            </p:grpSpPr>
            <p:sp>
              <p:nvSpPr>
                <p:cNvPr id="25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7498714" y="2443398"/>
                  <a:ext cx="562274" cy="4001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9A5315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F’</a:t>
                  </a:r>
                </a:p>
              </p:txBody>
            </p:sp>
            <p:sp>
              <p:nvSpPr>
                <p:cNvPr id="26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6971319" y="2433154"/>
                  <a:ext cx="539021" cy="4001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9A5315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</a:t>
                  </a:r>
                </a:p>
              </p:txBody>
            </p:sp>
            <p:sp>
              <p:nvSpPr>
                <p:cNvPr id="30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7460180" y="2958940"/>
                  <a:ext cx="621689" cy="4001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9A5315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A’</a:t>
                  </a:r>
                </a:p>
              </p:txBody>
            </p:sp>
            <p:grpSp>
              <p:nvGrpSpPr>
                <p:cNvPr id="57" name="Group 56"/>
                <p:cNvGrpSpPr/>
                <p:nvPr/>
              </p:nvGrpSpPr>
              <p:grpSpPr>
                <a:xfrm>
                  <a:off x="1483624" y="1887948"/>
                  <a:ext cx="5541360" cy="1524831"/>
                  <a:chOff x="1483624" y="1887948"/>
                  <a:chExt cx="5541360" cy="1524831"/>
                </a:xfrm>
              </p:grpSpPr>
              <p:sp>
                <p:nvSpPr>
                  <p:cNvPr id="17" name="Text Box 5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83624" y="1887948"/>
                    <a:ext cx="754630" cy="40011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>
                    <a:sp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2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A</a:t>
                    </a:r>
                    <a:r>
                      <a:rPr kumimoji="0" lang="en-US" altLang="en-US" sz="2000" b="1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rPr>
                      <a:t>∞</a:t>
                    </a:r>
                  </a:p>
                </p:txBody>
              </p:sp>
              <p:grpSp>
                <p:nvGrpSpPr>
                  <p:cNvPr id="56" name="Group 55"/>
                  <p:cNvGrpSpPr/>
                  <p:nvPr/>
                </p:nvGrpSpPr>
                <p:grpSpPr>
                  <a:xfrm>
                    <a:off x="1681763" y="2353594"/>
                    <a:ext cx="5343221" cy="1059185"/>
                    <a:chOff x="1681763" y="2353594"/>
                    <a:chExt cx="5343221" cy="1059185"/>
                  </a:xfrm>
                </p:grpSpPr>
                <p:cxnSp>
                  <p:nvCxnSpPr>
                    <p:cNvPr id="39" name="Straight Connector 38"/>
                    <p:cNvCxnSpPr/>
                    <p:nvPr/>
                  </p:nvCxnSpPr>
                  <p:spPr>
                    <a:xfrm>
                      <a:off x="1681763" y="3386226"/>
                      <a:ext cx="3823843" cy="26553"/>
                    </a:xfrm>
                    <a:prstGeom prst="line">
                      <a:avLst/>
                    </a:prstGeom>
                    <a:ln w="28575">
                      <a:solidFill>
                        <a:srgbClr val="FF66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" name="Straight Connector 43"/>
                    <p:cNvCxnSpPr/>
                    <p:nvPr/>
                  </p:nvCxnSpPr>
                  <p:spPr>
                    <a:xfrm flipV="1">
                      <a:off x="5495668" y="3079039"/>
                      <a:ext cx="1529316" cy="333546"/>
                    </a:xfrm>
                    <a:prstGeom prst="line">
                      <a:avLst/>
                    </a:prstGeom>
                    <a:ln w="28575">
                      <a:solidFill>
                        <a:srgbClr val="FF66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" name="Straight Connector 35"/>
                    <p:cNvCxnSpPr/>
                    <p:nvPr/>
                  </p:nvCxnSpPr>
                  <p:spPr>
                    <a:xfrm>
                      <a:off x="1713706" y="2353594"/>
                      <a:ext cx="3823843" cy="26553"/>
                    </a:xfrm>
                    <a:prstGeom prst="line">
                      <a:avLst/>
                    </a:prstGeom>
                    <a:ln w="28575">
                      <a:solidFill>
                        <a:srgbClr val="FF66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Straight Connector 47"/>
                    <p:cNvCxnSpPr/>
                    <p:nvPr/>
                  </p:nvCxnSpPr>
                  <p:spPr>
                    <a:xfrm flipV="1">
                      <a:off x="3296320" y="2367449"/>
                      <a:ext cx="203923" cy="13276"/>
                    </a:xfrm>
                    <a:prstGeom prst="line">
                      <a:avLst/>
                    </a:prstGeom>
                    <a:ln w="19050">
                      <a:solidFill>
                        <a:srgbClr val="FF66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Straight Connector 48"/>
                    <p:cNvCxnSpPr/>
                    <p:nvPr/>
                  </p:nvCxnSpPr>
                  <p:spPr>
                    <a:xfrm flipV="1">
                      <a:off x="3286041" y="3390108"/>
                      <a:ext cx="162905" cy="2616"/>
                    </a:xfrm>
                    <a:prstGeom prst="line">
                      <a:avLst/>
                    </a:prstGeom>
                    <a:ln w="28575">
                      <a:solidFill>
                        <a:srgbClr val="FF66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Straight Connector 50"/>
                    <p:cNvCxnSpPr/>
                    <p:nvPr/>
                  </p:nvCxnSpPr>
                  <p:spPr>
                    <a:xfrm>
                      <a:off x="6093337" y="2530316"/>
                      <a:ext cx="187443" cy="41649"/>
                    </a:xfrm>
                    <a:prstGeom prst="line">
                      <a:avLst/>
                    </a:prstGeom>
                    <a:ln w="19050">
                      <a:solidFill>
                        <a:srgbClr val="FF66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Straight Connector 54"/>
                    <p:cNvCxnSpPr/>
                    <p:nvPr/>
                  </p:nvCxnSpPr>
                  <p:spPr>
                    <a:xfrm flipV="1">
                      <a:off x="6040492" y="3254085"/>
                      <a:ext cx="183044" cy="53913"/>
                    </a:xfrm>
                    <a:prstGeom prst="line">
                      <a:avLst/>
                    </a:prstGeom>
                    <a:ln w="19050">
                      <a:solidFill>
                        <a:srgbClr val="FF6600"/>
                      </a:solidFill>
                      <a:headEnd type="none" w="med" len="med"/>
                      <a:tailEnd type="arrow" w="med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Straight Connector 41"/>
                    <p:cNvCxnSpPr/>
                    <p:nvPr/>
                  </p:nvCxnSpPr>
                  <p:spPr>
                    <a:xfrm>
                      <a:off x="5535398" y="2397063"/>
                      <a:ext cx="1489586" cy="360307"/>
                    </a:xfrm>
                    <a:prstGeom prst="line">
                      <a:avLst/>
                    </a:prstGeom>
                    <a:ln w="28575">
                      <a:solidFill>
                        <a:srgbClr val="FF66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cxnSp>
            <p:nvCxnSpPr>
              <p:cNvPr id="14" name="Straight Connector 13"/>
              <p:cNvCxnSpPr/>
              <p:nvPr/>
            </p:nvCxnSpPr>
            <p:spPr>
              <a:xfrm>
                <a:off x="6296176" y="2773149"/>
                <a:ext cx="627353" cy="141980"/>
              </a:xfrm>
              <a:prstGeom prst="line">
                <a:avLst/>
              </a:prstGeom>
              <a:ln w="28575">
                <a:solidFill>
                  <a:schemeClr val="tx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V="1">
                <a:off x="6220232" y="2925513"/>
                <a:ext cx="623702" cy="163608"/>
              </a:xfrm>
              <a:prstGeom prst="line">
                <a:avLst/>
              </a:prstGeom>
              <a:ln w="28575">
                <a:solidFill>
                  <a:schemeClr val="tx2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" name="Oval 61"/>
            <p:cNvSpPr/>
            <p:nvPr/>
          </p:nvSpPr>
          <p:spPr>
            <a:xfrm flipV="1">
              <a:off x="6829884" y="2867074"/>
              <a:ext cx="79594" cy="7315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68" name="Picture 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2336" y="999710"/>
            <a:ext cx="4116172" cy="2881320"/>
          </a:xfrm>
          <a:prstGeom prst="rect">
            <a:avLst/>
          </a:prstGeom>
        </p:spPr>
      </p:pic>
      <p:sp>
        <p:nvSpPr>
          <p:cNvPr id="69" name="Rectangle 68"/>
          <p:cNvSpPr/>
          <p:nvPr/>
        </p:nvSpPr>
        <p:spPr>
          <a:xfrm>
            <a:off x="717273" y="5637061"/>
            <a:ext cx="829265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nhìn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ở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vô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cực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mắt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viễn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vẫn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phải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điều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.</a:t>
            </a:r>
          </a:p>
        </p:txBody>
      </p:sp>
      <p:sp>
        <p:nvSpPr>
          <p:cNvPr id="70" name="Rectangle 69"/>
          <p:cNvSpPr/>
          <p:nvPr/>
        </p:nvSpPr>
        <p:spPr>
          <a:xfrm>
            <a:off x="717273" y="6239606"/>
            <a:ext cx="715131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Điểm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cực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cận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C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xa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mắt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bình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thường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0031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" grpId="0"/>
      <p:bldP spid="3" grpId="0"/>
      <p:bldP spid="8" grpId="0"/>
      <p:bldP spid="9" grpId="0"/>
      <p:bldP spid="69" grpId="0"/>
      <p:bldP spid="7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AMIDE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254" y="1958685"/>
            <a:ext cx="990392" cy="414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0" descr="Medium wood"/>
          <p:cNvSpPr>
            <a:spLocks noChangeArrowheads="1"/>
          </p:cNvSpPr>
          <p:nvPr/>
        </p:nvSpPr>
        <p:spPr bwMode="auto">
          <a:xfrm>
            <a:off x="595450" y="6108123"/>
            <a:ext cx="762000" cy="209550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pic>
        <p:nvPicPr>
          <p:cNvPr id="13" name="Picture 11" descr="image544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286000" cy="1503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2" descr="VHPicGif_lisaread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513" y="4297218"/>
            <a:ext cx="1741487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AutoShape 76" descr="Blue tissue paper"/>
          <p:cNvSpPr>
            <a:spLocks noChangeArrowheads="1"/>
          </p:cNvSpPr>
          <p:nvPr/>
        </p:nvSpPr>
        <p:spPr bwMode="auto">
          <a:xfrm>
            <a:off x="2583873" y="2225385"/>
            <a:ext cx="4038600" cy="1808019"/>
          </a:xfrm>
          <a:prstGeom prst="wedgeEllipseCallout">
            <a:avLst>
              <a:gd name="adj1" fmla="val -73426"/>
              <a:gd name="adj2" fmla="val -39583"/>
            </a:avLst>
          </a:prstGeom>
          <a:blipFill dpi="0" rotWithShape="1">
            <a:blip r:embed="rId6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 dirty="0" err="1"/>
              <a:t>Nguyên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nhân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nào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gây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ra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tật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viễn</a:t>
            </a:r>
            <a:r>
              <a:rPr lang="en-US" altLang="en-US" sz="2800" b="1" dirty="0"/>
              <a:t> </a:t>
            </a:r>
            <a:r>
              <a:rPr lang="en-US" altLang="en-US" sz="2800" b="1" dirty="0" err="1"/>
              <a:t>thị</a:t>
            </a:r>
            <a:r>
              <a:rPr lang="en-US" altLang="en-US" sz="2800" b="1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22746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1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3"/>
          <p:cNvSpPr>
            <a:spLocks/>
          </p:cNvSpPr>
          <p:nvPr/>
        </p:nvSpPr>
        <p:spPr bwMode="gray">
          <a:xfrm>
            <a:off x="1973206" y="1322093"/>
            <a:ext cx="1978995" cy="827388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FF0066"/>
              </a:gs>
            </a:gsLst>
            <a:lin ang="4200000" scaled="0"/>
            <a:tileRect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Freeform 4"/>
          <p:cNvSpPr>
            <a:spLocks/>
          </p:cNvSpPr>
          <p:nvPr/>
        </p:nvSpPr>
        <p:spPr bwMode="gray">
          <a:xfrm>
            <a:off x="6624410" y="1227437"/>
            <a:ext cx="366713" cy="963462"/>
          </a:xfrm>
          <a:custGeom>
            <a:avLst/>
            <a:gdLst>
              <a:gd name="T0" fmla="*/ 37 w 142"/>
              <a:gd name="T1" fmla="*/ 1 h 604"/>
              <a:gd name="T2" fmla="*/ 45 w 142"/>
              <a:gd name="T3" fmla="*/ 472 h 604"/>
              <a:gd name="T4" fmla="*/ 0 w 142"/>
              <a:gd name="T5" fmla="*/ 474 h 604"/>
              <a:gd name="T6" fmla="*/ 72 w 142"/>
              <a:gd name="T7" fmla="*/ 604 h 604"/>
              <a:gd name="T8" fmla="*/ 142 w 142"/>
              <a:gd name="T9" fmla="*/ 474 h 604"/>
              <a:gd name="T10" fmla="*/ 100 w 142"/>
              <a:gd name="T11" fmla="*/ 474 h 604"/>
              <a:gd name="T12" fmla="*/ 99 w 142"/>
              <a:gd name="T13" fmla="*/ 0 h 604"/>
              <a:gd name="T14" fmla="*/ 37 w 142"/>
              <a:gd name="T15" fmla="*/ 1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604">
                <a:moveTo>
                  <a:pt x="37" y="1"/>
                </a:moveTo>
                <a:lnTo>
                  <a:pt x="45" y="472"/>
                </a:lnTo>
                <a:lnTo>
                  <a:pt x="0" y="474"/>
                </a:lnTo>
                <a:lnTo>
                  <a:pt x="72" y="604"/>
                </a:lnTo>
                <a:lnTo>
                  <a:pt x="142" y="474"/>
                </a:lnTo>
                <a:lnTo>
                  <a:pt x="100" y="474"/>
                </a:lnTo>
                <a:lnTo>
                  <a:pt x="99" y="0"/>
                </a:lnTo>
                <a:lnTo>
                  <a:pt x="37" y="1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0070C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5"/>
          <p:cNvSpPr>
            <a:spLocks/>
          </p:cNvSpPr>
          <p:nvPr/>
        </p:nvSpPr>
        <p:spPr bwMode="gray">
          <a:xfrm flipH="1">
            <a:off x="9406359" y="1201718"/>
            <a:ext cx="1900238" cy="945111"/>
          </a:xfrm>
          <a:custGeom>
            <a:avLst/>
            <a:gdLst>
              <a:gd name="T0" fmla="*/ 0 w 735"/>
              <a:gd name="T1" fmla="*/ 0 h 532"/>
              <a:gd name="T2" fmla="*/ 382 w 735"/>
              <a:gd name="T3" fmla="*/ 202 h 532"/>
              <a:gd name="T4" fmla="*/ 577 w 735"/>
              <a:gd name="T5" fmla="*/ 202 h 532"/>
              <a:gd name="T6" fmla="*/ 637 w 735"/>
              <a:gd name="T7" fmla="*/ 249 h 532"/>
              <a:gd name="T8" fmla="*/ 639 w 735"/>
              <a:gd name="T9" fmla="*/ 402 h 532"/>
              <a:gd name="T10" fmla="*/ 598 w 735"/>
              <a:gd name="T11" fmla="*/ 400 h 532"/>
              <a:gd name="T12" fmla="*/ 669 w 735"/>
              <a:gd name="T13" fmla="*/ 532 h 532"/>
              <a:gd name="T14" fmla="*/ 735 w 735"/>
              <a:gd name="T15" fmla="*/ 402 h 532"/>
              <a:gd name="T16" fmla="*/ 696 w 735"/>
              <a:gd name="T17" fmla="*/ 402 h 532"/>
              <a:gd name="T18" fmla="*/ 694 w 735"/>
              <a:gd name="T19" fmla="*/ 226 h 532"/>
              <a:gd name="T20" fmla="*/ 616 w 735"/>
              <a:gd name="T21" fmla="*/ 150 h 532"/>
              <a:gd name="T22" fmla="*/ 335 w 735"/>
              <a:gd name="T23" fmla="*/ 149 h 532"/>
              <a:gd name="T24" fmla="*/ 69 w 735"/>
              <a:gd name="T25" fmla="*/ 0 h 532"/>
              <a:gd name="T26" fmla="*/ 0 w 735"/>
              <a:gd name="T27" fmla="*/ 0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35" h="532">
                <a:moveTo>
                  <a:pt x="0" y="0"/>
                </a:moveTo>
                <a:cubicBezTo>
                  <a:pt x="0" y="0"/>
                  <a:pt x="85" y="216"/>
                  <a:pt x="382" y="202"/>
                </a:cubicBezTo>
                <a:cubicBezTo>
                  <a:pt x="479" y="202"/>
                  <a:pt x="577" y="202"/>
                  <a:pt x="577" y="202"/>
                </a:cubicBezTo>
                <a:cubicBezTo>
                  <a:pt x="577" y="202"/>
                  <a:pt x="639" y="201"/>
                  <a:pt x="637" y="249"/>
                </a:cubicBezTo>
                <a:cubicBezTo>
                  <a:pt x="638" y="325"/>
                  <a:pt x="639" y="402"/>
                  <a:pt x="639" y="402"/>
                </a:cubicBezTo>
                <a:lnTo>
                  <a:pt x="598" y="400"/>
                </a:lnTo>
                <a:lnTo>
                  <a:pt x="669" y="532"/>
                </a:lnTo>
                <a:lnTo>
                  <a:pt x="735" y="402"/>
                </a:lnTo>
                <a:lnTo>
                  <a:pt x="696" y="402"/>
                </a:lnTo>
                <a:cubicBezTo>
                  <a:pt x="696" y="402"/>
                  <a:pt x="695" y="314"/>
                  <a:pt x="694" y="226"/>
                </a:cubicBezTo>
                <a:cubicBezTo>
                  <a:pt x="687" y="160"/>
                  <a:pt x="616" y="150"/>
                  <a:pt x="616" y="150"/>
                </a:cubicBezTo>
                <a:cubicBezTo>
                  <a:pt x="556" y="137"/>
                  <a:pt x="473" y="153"/>
                  <a:pt x="335" y="149"/>
                </a:cubicBezTo>
                <a:cubicBezTo>
                  <a:pt x="110" y="126"/>
                  <a:pt x="69" y="0"/>
                  <a:pt x="69" y="0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bg1"/>
              </a:gs>
              <a:gs pos="0">
                <a:schemeClr val="accent1">
                  <a:tint val="44500"/>
                  <a:satMod val="160000"/>
                  <a:lumMod val="30000"/>
                  <a:lumOff val="70000"/>
                </a:schemeClr>
              </a:gs>
              <a:gs pos="100000">
                <a:srgbClr val="7030A0"/>
              </a:gs>
            </a:gsLst>
            <a:lin ang="4200000" scaled="0"/>
          </a:gradFill>
          <a:ln>
            <a:noFill/>
          </a:ln>
          <a:effectLst/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1973206" y="2168266"/>
            <a:ext cx="3226090" cy="3248430"/>
            <a:chOff x="3300109" y="3173482"/>
            <a:chExt cx="2513535" cy="3097571"/>
          </a:xfrm>
        </p:grpSpPr>
        <p:grpSp>
          <p:nvGrpSpPr>
            <p:cNvPr id="35" name="Group 6"/>
            <p:cNvGrpSpPr>
              <a:grpSpLocks/>
            </p:cNvGrpSpPr>
            <p:nvPr/>
          </p:nvGrpSpPr>
          <p:grpSpPr bwMode="auto">
            <a:xfrm>
              <a:off x="3300109" y="3173482"/>
              <a:ext cx="2513535" cy="2378515"/>
              <a:chOff x="4320" y="1152"/>
              <a:chExt cx="414" cy="871"/>
            </a:xfrm>
          </p:grpSpPr>
          <p:sp>
            <p:nvSpPr>
              <p:cNvPr id="36" name="AutoShape 7"/>
              <p:cNvSpPr>
                <a:spLocks noChangeArrowheads="1"/>
              </p:cNvSpPr>
              <p:nvPr/>
            </p:nvSpPr>
            <p:spPr bwMode="gray">
              <a:xfrm>
                <a:off x="4320" y="1152"/>
                <a:ext cx="414" cy="871"/>
              </a:xfrm>
              <a:prstGeom prst="roundRect">
                <a:avLst>
                  <a:gd name="adj" fmla="val 11921"/>
                </a:avLst>
              </a:prstGeom>
              <a:gradFill rotWithShape="1">
                <a:gsLst>
                  <a:gs pos="0">
                    <a:srgbClr val="5EB52D"/>
                  </a:gs>
                  <a:gs pos="100000">
                    <a:srgbClr val="5EB52D">
                      <a:gamma/>
                      <a:shade val="6980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53882" dir="2700000" algn="ctr" rotWithShape="0">
                  <a:srgbClr val="000000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Freeform 8"/>
              <p:cNvSpPr>
                <a:spLocks/>
              </p:cNvSpPr>
              <p:nvPr/>
            </p:nvSpPr>
            <p:spPr bwMode="gray">
              <a:xfrm>
                <a:off x="4346" y="1178"/>
                <a:ext cx="206" cy="201"/>
              </a:xfrm>
              <a:custGeom>
                <a:avLst/>
                <a:gdLst>
                  <a:gd name="T0" fmla="*/ 118 w 596"/>
                  <a:gd name="T1" fmla="*/ 0 h 598"/>
                  <a:gd name="T2" fmla="*/ 0 w 596"/>
                  <a:gd name="T3" fmla="*/ 118 h 598"/>
                  <a:gd name="T4" fmla="*/ 0 w 596"/>
                  <a:gd name="T5" fmla="*/ 589 h 598"/>
                  <a:gd name="T6" fmla="*/ 161 w 596"/>
                  <a:gd name="T7" fmla="*/ 174 h 598"/>
                  <a:gd name="T8" fmla="*/ 589 w 596"/>
                  <a:gd name="T9" fmla="*/ 0 h 598"/>
                  <a:gd name="T10" fmla="*/ 118 w 596"/>
                  <a:gd name="T11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EB52D">
                      <a:gamma/>
                      <a:tint val="48627"/>
                      <a:invGamma/>
                    </a:srgbClr>
                  </a:gs>
                  <a:gs pos="50000">
                    <a:srgbClr val="5EB52D">
                      <a:alpha val="0"/>
                    </a:srgbClr>
                  </a:gs>
                  <a:gs pos="100000">
                    <a:srgbClr val="5EB52D">
                      <a:gamma/>
                      <a:tint val="48627"/>
                      <a:invGamma/>
                    </a:srgb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8" name="Rectangle 9"/>
            <p:cNvSpPr>
              <a:spLocks noChangeArrowheads="1"/>
            </p:cNvSpPr>
            <p:nvPr/>
          </p:nvSpPr>
          <p:spPr bwMode="gray">
            <a:xfrm>
              <a:off x="3302405" y="3306872"/>
              <a:ext cx="2508942" cy="29641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Do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các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thói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quen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sinh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hoạt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không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tốt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,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thường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xuyên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nhìn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xa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trong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thời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gian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dài</a:t>
              </a:r>
              <a:endParaRPr lang="vi-VN" sz="2800" b="1" dirty="0">
                <a:solidFill>
                  <a:srgbClr val="FFFFFF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496943" y="2257683"/>
            <a:ext cx="2669306" cy="2065166"/>
            <a:chOff x="5547870" y="2712969"/>
            <a:chExt cx="2669306" cy="2347079"/>
          </a:xfrm>
        </p:grpSpPr>
        <p:grpSp>
          <p:nvGrpSpPr>
            <p:cNvPr id="39" name="Group 10"/>
            <p:cNvGrpSpPr>
              <a:grpSpLocks/>
            </p:cNvGrpSpPr>
            <p:nvPr/>
          </p:nvGrpSpPr>
          <p:grpSpPr bwMode="auto">
            <a:xfrm>
              <a:off x="5547870" y="2712969"/>
              <a:ext cx="2627140" cy="2347079"/>
              <a:chOff x="4320" y="1152"/>
              <a:chExt cx="414" cy="402"/>
            </a:xfrm>
          </p:grpSpPr>
          <p:sp>
            <p:nvSpPr>
              <p:cNvPr id="40" name="AutoShape 11"/>
              <p:cNvSpPr>
                <a:spLocks noChangeArrowheads="1"/>
              </p:cNvSpPr>
              <p:nvPr/>
            </p:nvSpPr>
            <p:spPr bwMode="gray">
              <a:xfrm>
                <a:off x="4320" y="1152"/>
                <a:ext cx="414" cy="402"/>
              </a:xfrm>
              <a:prstGeom prst="roundRect">
                <a:avLst>
                  <a:gd name="adj" fmla="val 11921"/>
                </a:avLst>
              </a:prstGeom>
              <a:gradFill rotWithShape="1">
                <a:gsLst>
                  <a:gs pos="0">
                    <a:srgbClr val="F26D00"/>
                  </a:gs>
                  <a:gs pos="100000">
                    <a:srgbClr val="F26D00">
                      <a:gamma/>
                      <a:shade val="6980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53882" dir="2700000" algn="ctr" rotWithShape="0">
                  <a:srgbClr val="000000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gray">
              <a:xfrm>
                <a:off x="4346" y="1178"/>
                <a:ext cx="206" cy="201"/>
              </a:xfrm>
              <a:custGeom>
                <a:avLst/>
                <a:gdLst>
                  <a:gd name="T0" fmla="*/ 118 w 596"/>
                  <a:gd name="T1" fmla="*/ 0 h 598"/>
                  <a:gd name="T2" fmla="*/ 0 w 596"/>
                  <a:gd name="T3" fmla="*/ 118 h 598"/>
                  <a:gd name="T4" fmla="*/ 0 w 596"/>
                  <a:gd name="T5" fmla="*/ 589 h 598"/>
                  <a:gd name="T6" fmla="*/ 161 w 596"/>
                  <a:gd name="T7" fmla="*/ 174 h 598"/>
                  <a:gd name="T8" fmla="*/ 589 w 596"/>
                  <a:gd name="T9" fmla="*/ 0 h 598"/>
                  <a:gd name="T10" fmla="*/ 118 w 596"/>
                  <a:gd name="T11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26D00">
                      <a:gamma/>
                      <a:tint val="48627"/>
                      <a:invGamma/>
                    </a:srgbClr>
                  </a:gs>
                  <a:gs pos="50000">
                    <a:srgbClr val="F26D00">
                      <a:alpha val="0"/>
                    </a:srgbClr>
                  </a:gs>
                  <a:gs pos="100000">
                    <a:srgbClr val="F26D00">
                      <a:gamma/>
                      <a:tint val="48627"/>
                      <a:invGamma/>
                    </a:srgb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5" name="Rectangle 16"/>
            <p:cNvSpPr>
              <a:spLocks noChangeArrowheads="1"/>
            </p:cNvSpPr>
            <p:nvPr/>
          </p:nvSpPr>
          <p:spPr bwMode="gray">
            <a:xfrm>
              <a:off x="5590035" y="3084188"/>
              <a:ext cx="2627141" cy="138499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Ăn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uống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không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đủ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chất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dinh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dưỡng</a:t>
              </a:r>
              <a:endParaRPr lang="vi-VN" sz="2800" b="1" dirty="0">
                <a:solidFill>
                  <a:srgbClr val="FFFFFF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8337718" y="2190067"/>
            <a:ext cx="2688609" cy="1963971"/>
            <a:chOff x="7866749" y="3173482"/>
            <a:chExt cx="2688609" cy="1097776"/>
          </a:xfrm>
        </p:grpSpPr>
        <p:grpSp>
          <p:nvGrpSpPr>
            <p:cNvPr id="42" name="Group 13"/>
            <p:cNvGrpSpPr>
              <a:grpSpLocks/>
            </p:cNvGrpSpPr>
            <p:nvPr/>
          </p:nvGrpSpPr>
          <p:grpSpPr bwMode="auto">
            <a:xfrm>
              <a:off x="7954287" y="3173482"/>
              <a:ext cx="2513534" cy="1097776"/>
              <a:chOff x="4320" y="1152"/>
              <a:chExt cx="414" cy="402"/>
            </a:xfrm>
          </p:grpSpPr>
          <p:sp>
            <p:nvSpPr>
              <p:cNvPr id="43" name="AutoShape 14"/>
              <p:cNvSpPr>
                <a:spLocks noChangeArrowheads="1"/>
              </p:cNvSpPr>
              <p:nvPr/>
            </p:nvSpPr>
            <p:spPr bwMode="gray">
              <a:xfrm>
                <a:off x="4320" y="1152"/>
                <a:ext cx="414" cy="402"/>
              </a:xfrm>
              <a:prstGeom prst="roundRect">
                <a:avLst>
                  <a:gd name="adj" fmla="val 11921"/>
                </a:avLst>
              </a:prstGeom>
              <a:gradFill rotWithShape="1">
                <a:gsLst>
                  <a:gs pos="0">
                    <a:srgbClr val="5983D7"/>
                  </a:gs>
                  <a:gs pos="100000">
                    <a:srgbClr val="5983D7">
                      <a:gamma/>
                      <a:shade val="69804"/>
                      <a:invGamma/>
                    </a:srgbClr>
                  </a:gs>
                </a:gsLst>
                <a:lin ang="5400000" scaled="1"/>
              </a:gra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53882" dir="2700000" algn="ctr" rotWithShape="0">
                  <a:srgbClr val="000000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Freeform 15"/>
              <p:cNvSpPr>
                <a:spLocks/>
              </p:cNvSpPr>
              <p:nvPr/>
            </p:nvSpPr>
            <p:spPr bwMode="gray">
              <a:xfrm>
                <a:off x="4346" y="1178"/>
                <a:ext cx="206" cy="201"/>
              </a:xfrm>
              <a:custGeom>
                <a:avLst/>
                <a:gdLst>
                  <a:gd name="T0" fmla="*/ 118 w 596"/>
                  <a:gd name="T1" fmla="*/ 0 h 598"/>
                  <a:gd name="T2" fmla="*/ 0 w 596"/>
                  <a:gd name="T3" fmla="*/ 118 h 598"/>
                  <a:gd name="T4" fmla="*/ 0 w 596"/>
                  <a:gd name="T5" fmla="*/ 589 h 598"/>
                  <a:gd name="T6" fmla="*/ 161 w 596"/>
                  <a:gd name="T7" fmla="*/ 174 h 598"/>
                  <a:gd name="T8" fmla="*/ 589 w 596"/>
                  <a:gd name="T9" fmla="*/ 0 h 598"/>
                  <a:gd name="T10" fmla="*/ 118 w 596"/>
                  <a:gd name="T11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6" h="598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lnTo>
                      <a:pt x="0" y="589"/>
                    </a:lnTo>
                    <a:cubicBezTo>
                      <a:pt x="27" y="598"/>
                      <a:pt x="12" y="309"/>
                      <a:pt x="161" y="174"/>
                    </a:cubicBezTo>
                    <a:cubicBezTo>
                      <a:pt x="310" y="39"/>
                      <a:pt x="596" y="29"/>
                      <a:pt x="589" y="0"/>
                    </a:cubicBezTo>
                    <a:lnTo>
                      <a:pt x="1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5983D7">
                      <a:gamma/>
                      <a:tint val="48627"/>
                      <a:invGamma/>
                    </a:srgbClr>
                  </a:gs>
                  <a:gs pos="50000">
                    <a:srgbClr val="5983D7">
                      <a:alpha val="0"/>
                    </a:srgbClr>
                  </a:gs>
                  <a:gs pos="100000">
                    <a:srgbClr val="5983D7">
                      <a:gamma/>
                      <a:tint val="48627"/>
                      <a:invGamma/>
                    </a:srgb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6" name="Rectangle 17"/>
            <p:cNvSpPr>
              <a:spLocks noChangeArrowheads="1"/>
            </p:cNvSpPr>
            <p:nvPr/>
          </p:nvSpPr>
          <p:spPr bwMode="gray">
            <a:xfrm>
              <a:off x="7866749" y="3558457"/>
              <a:ext cx="2688609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Bẩm</a:t>
              </a:r>
              <a:r>
                <a:rPr lang="en-US" sz="2800" b="1" dirty="0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rgbClr val="FFFFFF"/>
                  </a:solidFill>
                  <a:latin typeface="Palatino Linotype" pitchFamily="18" charset="0"/>
                  <a:cs typeface="Arial" charset="0"/>
                </a:rPr>
                <a:t>sinh</a:t>
              </a:r>
              <a:endParaRPr lang="vi-VN" sz="2800" b="1" dirty="0">
                <a:solidFill>
                  <a:srgbClr val="FFFFFF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5168982" y="5480994"/>
            <a:ext cx="4032168" cy="640617"/>
            <a:chOff x="5123998" y="5882181"/>
            <a:chExt cx="2573332" cy="640617"/>
          </a:xfrm>
        </p:grpSpPr>
        <p:sp>
          <p:nvSpPr>
            <p:cNvPr id="77" name="AutoShape 19"/>
            <p:cNvSpPr>
              <a:spLocks noChangeArrowheads="1"/>
            </p:cNvSpPr>
            <p:nvPr/>
          </p:nvSpPr>
          <p:spPr bwMode="gray">
            <a:xfrm>
              <a:off x="5123998" y="5882181"/>
              <a:ext cx="2573332" cy="640617"/>
            </a:xfrm>
            <a:prstGeom prst="roundRect">
              <a:avLst>
                <a:gd name="adj" fmla="val 50000"/>
              </a:avLst>
            </a:prstGeom>
            <a:solidFill>
              <a:srgbClr val="FF0000"/>
            </a:solidFill>
            <a:ln w="12700">
              <a:solidFill>
                <a:srgbClr val="F26D00"/>
              </a:solidFill>
              <a:round/>
              <a:headEnd/>
              <a:tailEnd/>
            </a:ln>
            <a:effectLst>
              <a:outerShdw dist="63500" dir="5400000" algn="ctr" rotWithShape="0">
                <a:srgbClr val="80808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AutoShape 22"/>
            <p:cNvSpPr>
              <a:spLocks noChangeArrowheads="1"/>
            </p:cNvSpPr>
            <p:nvPr/>
          </p:nvSpPr>
          <p:spPr bwMode="gray">
            <a:xfrm>
              <a:off x="5131494" y="5906724"/>
              <a:ext cx="2554592" cy="496805"/>
            </a:xfrm>
            <a:prstGeom prst="roundRect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13500000" algn="ctr" rotWithShape="0">
                      <a:srgbClr val="FFFFFF">
                        <a:gamma/>
                        <a:shade val="60000"/>
                        <a:invGamma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Rectangle 16"/>
            <p:cNvSpPr>
              <a:spLocks noChangeArrowheads="1"/>
            </p:cNvSpPr>
            <p:nvPr/>
          </p:nvSpPr>
          <p:spPr bwMode="gray">
            <a:xfrm>
              <a:off x="5333303" y="5969150"/>
              <a:ext cx="2102360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1">
                    <a:gsLst>
                      <a:gs pos="0">
                        <a:schemeClr val="accent1">
                          <a:gamma/>
                          <a:shade val="72549"/>
                          <a:invGamma/>
                        </a:schemeClr>
                      </a:gs>
                      <a:gs pos="100000">
                        <a:schemeClr val="accent1"/>
                      </a:gs>
                    </a:gsLst>
                    <a:lin ang="18900000" scaled="1"/>
                  </a:gra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C0C0C0"/>
                    </a:outerShdw>
                  </a:effectLst>
                </a14:hiddenEffects>
              </a:ext>
            </a:extLst>
          </p:spPr>
          <p:txBody>
            <a:bodyPr wrap="square">
              <a:spAutoFit/>
              <a:flatTx/>
            </a:bodyPr>
            <a:lstStyle/>
            <a:p>
              <a:pPr algn="ctr"/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  <a:cs typeface="Arial" charset="0"/>
                </a:rPr>
                <a:t>Tật</a:t>
              </a:r>
              <a:r>
                <a:rPr lang="en-US" sz="2800" b="1" dirty="0">
                  <a:solidFill>
                    <a:schemeClr val="bg1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  <a:cs typeface="Arial" charset="0"/>
                </a:rPr>
                <a:t>viễn</a:t>
              </a:r>
              <a:r>
                <a:rPr lang="en-US" sz="2800" b="1" dirty="0">
                  <a:solidFill>
                    <a:schemeClr val="bg1"/>
                  </a:solidFill>
                  <a:latin typeface="Palatino Linotype" pitchFamily="18" charset="0"/>
                  <a:cs typeface="Arial" charset="0"/>
                </a:rPr>
                <a:t> </a:t>
              </a:r>
              <a:r>
                <a:rPr lang="en-US" sz="2800" b="1" dirty="0" err="1">
                  <a:solidFill>
                    <a:schemeClr val="bg1"/>
                  </a:solidFill>
                  <a:latin typeface="Palatino Linotype" pitchFamily="18" charset="0"/>
                  <a:cs typeface="Arial" charset="0"/>
                </a:rPr>
                <a:t>thị</a:t>
              </a:r>
              <a:endParaRPr lang="en-US" sz="2800" b="1" dirty="0">
                <a:solidFill>
                  <a:schemeClr val="bg1"/>
                </a:solidFill>
                <a:latin typeface="Palatino Linotype" pitchFamily="18" charset="0"/>
                <a:cs typeface="Arial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658573" y="4312185"/>
            <a:ext cx="6586196" cy="1110049"/>
            <a:chOff x="3559557" y="3954686"/>
            <a:chExt cx="6586196" cy="1110049"/>
          </a:xfrm>
        </p:grpSpPr>
        <p:sp>
          <p:nvSpPr>
            <p:cNvPr id="74" name="Freeform 3"/>
            <p:cNvSpPr>
              <a:spLocks/>
            </p:cNvSpPr>
            <p:nvPr/>
          </p:nvSpPr>
          <p:spPr bwMode="gray">
            <a:xfrm>
              <a:off x="3559557" y="4443282"/>
              <a:ext cx="1978995" cy="621453"/>
            </a:xfrm>
            <a:custGeom>
              <a:avLst/>
              <a:gdLst>
                <a:gd name="T0" fmla="*/ 0 w 735"/>
                <a:gd name="T1" fmla="*/ 0 h 532"/>
                <a:gd name="T2" fmla="*/ 382 w 735"/>
                <a:gd name="T3" fmla="*/ 202 h 532"/>
                <a:gd name="T4" fmla="*/ 577 w 735"/>
                <a:gd name="T5" fmla="*/ 202 h 532"/>
                <a:gd name="T6" fmla="*/ 637 w 735"/>
                <a:gd name="T7" fmla="*/ 249 h 532"/>
                <a:gd name="T8" fmla="*/ 639 w 735"/>
                <a:gd name="T9" fmla="*/ 402 h 532"/>
                <a:gd name="T10" fmla="*/ 598 w 735"/>
                <a:gd name="T11" fmla="*/ 400 h 532"/>
                <a:gd name="T12" fmla="*/ 669 w 735"/>
                <a:gd name="T13" fmla="*/ 532 h 532"/>
                <a:gd name="T14" fmla="*/ 735 w 735"/>
                <a:gd name="T15" fmla="*/ 402 h 532"/>
                <a:gd name="T16" fmla="*/ 696 w 735"/>
                <a:gd name="T17" fmla="*/ 402 h 532"/>
                <a:gd name="T18" fmla="*/ 694 w 735"/>
                <a:gd name="T19" fmla="*/ 226 h 532"/>
                <a:gd name="T20" fmla="*/ 616 w 735"/>
                <a:gd name="T21" fmla="*/ 150 h 532"/>
                <a:gd name="T22" fmla="*/ 335 w 735"/>
                <a:gd name="T23" fmla="*/ 149 h 532"/>
                <a:gd name="T24" fmla="*/ 69 w 735"/>
                <a:gd name="T25" fmla="*/ 0 h 532"/>
                <a:gd name="T26" fmla="*/ 0 w 735"/>
                <a:gd name="T27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5" h="532">
                  <a:moveTo>
                    <a:pt x="0" y="0"/>
                  </a:moveTo>
                  <a:cubicBezTo>
                    <a:pt x="0" y="0"/>
                    <a:pt x="85" y="216"/>
                    <a:pt x="382" y="202"/>
                  </a:cubicBezTo>
                  <a:cubicBezTo>
                    <a:pt x="479" y="202"/>
                    <a:pt x="577" y="202"/>
                    <a:pt x="577" y="202"/>
                  </a:cubicBezTo>
                  <a:cubicBezTo>
                    <a:pt x="577" y="202"/>
                    <a:pt x="639" y="201"/>
                    <a:pt x="637" y="249"/>
                  </a:cubicBezTo>
                  <a:cubicBezTo>
                    <a:pt x="638" y="325"/>
                    <a:pt x="639" y="402"/>
                    <a:pt x="639" y="402"/>
                  </a:cubicBezTo>
                  <a:lnTo>
                    <a:pt x="598" y="400"/>
                  </a:lnTo>
                  <a:lnTo>
                    <a:pt x="669" y="532"/>
                  </a:lnTo>
                  <a:lnTo>
                    <a:pt x="735" y="402"/>
                  </a:lnTo>
                  <a:lnTo>
                    <a:pt x="696" y="402"/>
                  </a:lnTo>
                  <a:cubicBezTo>
                    <a:pt x="696" y="402"/>
                    <a:pt x="695" y="314"/>
                    <a:pt x="694" y="226"/>
                  </a:cubicBezTo>
                  <a:cubicBezTo>
                    <a:pt x="687" y="160"/>
                    <a:pt x="616" y="150"/>
                    <a:pt x="616" y="150"/>
                  </a:cubicBezTo>
                  <a:cubicBezTo>
                    <a:pt x="556" y="137"/>
                    <a:pt x="473" y="153"/>
                    <a:pt x="335" y="149"/>
                  </a:cubicBezTo>
                  <a:cubicBezTo>
                    <a:pt x="110" y="126"/>
                    <a:pt x="69" y="0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0">
                  <a:schemeClr val="accent1">
                    <a:tint val="44500"/>
                    <a:satMod val="160000"/>
                    <a:lumMod val="30000"/>
                    <a:lumOff val="70000"/>
                  </a:schemeClr>
                </a:gs>
                <a:gs pos="100000">
                  <a:srgbClr val="FF0066"/>
                </a:gs>
              </a:gsLst>
              <a:lin ang="4200000" scaled="0"/>
              <a:tileRect/>
            </a:gra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5"/>
            <p:cNvSpPr>
              <a:spLocks/>
            </p:cNvSpPr>
            <p:nvPr/>
          </p:nvSpPr>
          <p:spPr bwMode="gray">
            <a:xfrm flipH="1">
              <a:off x="9020261" y="3954686"/>
              <a:ext cx="1125492" cy="1010662"/>
            </a:xfrm>
            <a:custGeom>
              <a:avLst/>
              <a:gdLst>
                <a:gd name="T0" fmla="*/ 0 w 735"/>
                <a:gd name="T1" fmla="*/ 0 h 532"/>
                <a:gd name="T2" fmla="*/ 382 w 735"/>
                <a:gd name="T3" fmla="*/ 202 h 532"/>
                <a:gd name="T4" fmla="*/ 577 w 735"/>
                <a:gd name="T5" fmla="*/ 202 h 532"/>
                <a:gd name="T6" fmla="*/ 637 w 735"/>
                <a:gd name="T7" fmla="*/ 249 h 532"/>
                <a:gd name="T8" fmla="*/ 639 w 735"/>
                <a:gd name="T9" fmla="*/ 402 h 532"/>
                <a:gd name="T10" fmla="*/ 598 w 735"/>
                <a:gd name="T11" fmla="*/ 400 h 532"/>
                <a:gd name="T12" fmla="*/ 669 w 735"/>
                <a:gd name="T13" fmla="*/ 532 h 532"/>
                <a:gd name="T14" fmla="*/ 735 w 735"/>
                <a:gd name="T15" fmla="*/ 402 h 532"/>
                <a:gd name="T16" fmla="*/ 696 w 735"/>
                <a:gd name="T17" fmla="*/ 402 h 532"/>
                <a:gd name="T18" fmla="*/ 694 w 735"/>
                <a:gd name="T19" fmla="*/ 226 h 532"/>
                <a:gd name="T20" fmla="*/ 616 w 735"/>
                <a:gd name="T21" fmla="*/ 150 h 532"/>
                <a:gd name="T22" fmla="*/ 335 w 735"/>
                <a:gd name="T23" fmla="*/ 149 h 532"/>
                <a:gd name="T24" fmla="*/ 69 w 735"/>
                <a:gd name="T25" fmla="*/ 0 h 532"/>
                <a:gd name="T26" fmla="*/ 0 w 735"/>
                <a:gd name="T27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5" h="532">
                  <a:moveTo>
                    <a:pt x="0" y="0"/>
                  </a:moveTo>
                  <a:cubicBezTo>
                    <a:pt x="0" y="0"/>
                    <a:pt x="85" y="216"/>
                    <a:pt x="382" y="202"/>
                  </a:cubicBezTo>
                  <a:cubicBezTo>
                    <a:pt x="479" y="202"/>
                    <a:pt x="577" y="202"/>
                    <a:pt x="577" y="202"/>
                  </a:cubicBezTo>
                  <a:cubicBezTo>
                    <a:pt x="577" y="202"/>
                    <a:pt x="639" y="201"/>
                    <a:pt x="637" y="249"/>
                  </a:cubicBezTo>
                  <a:cubicBezTo>
                    <a:pt x="638" y="325"/>
                    <a:pt x="639" y="402"/>
                    <a:pt x="639" y="402"/>
                  </a:cubicBezTo>
                  <a:lnTo>
                    <a:pt x="598" y="400"/>
                  </a:lnTo>
                  <a:lnTo>
                    <a:pt x="669" y="532"/>
                  </a:lnTo>
                  <a:lnTo>
                    <a:pt x="735" y="402"/>
                  </a:lnTo>
                  <a:lnTo>
                    <a:pt x="696" y="402"/>
                  </a:lnTo>
                  <a:cubicBezTo>
                    <a:pt x="696" y="402"/>
                    <a:pt x="695" y="314"/>
                    <a:pt x="694" y="226"/>
                  </a:cubicBezTo>
                  <a:cubicBezTo>
                    <a:pt x="687" y="160"/>
                    <a:pt x="616" y="150"/>
                    <a:pt x="616" y="150"/>
                  </a:cubicBezTo>
                  <a:cubicBezTo>
                    <a:pt x="556" y="137"/>
                    <a:pt x="473" y="153"/>
                    <a:pt x="335" y="149"/>
                  </a:cubicBezTo>
                  <a:cubicBezTo>
                    <a:pt x="110" y="126"/>
                    <a:pt x="69" y="0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0">
                  <a:schemeClr val="accent1">
                    <a:tint val="44500"/>
                    <a:satMod val="160000"/>
                    <a:lumMod val="30000"/>
                    <a:lumOff val="70000"/>
                  </a:schemeClr>
                </a:gs>
                <a:gs pos="100000">
                  <a:srgbClr val="7030A0"/>
                </a:gs>
              </a:gsLst>
              <a:lin ang="4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4"/>
            <p:cNvSpPr>
              <a:spLocks/>
            </p:cNvSpPr>
            <p:nvPr/>
          </p:nvSpPr>
          <p:spPr bwMode="gray">
            <a:xfrm>
              <a:off x="6657493" y="4089705"/>
              <a:ext cx="366713" cy="975029"/>
            </a:xfrm>
            <a:custGeom>
              <a:avLst/>
              <a:gdLst>
                <a:gd name="T0" fmla="*/ 37 w 142"/>
                <a:gd name="T1" fmla="*/ 1 h 604"/>
                <a:gd name="T2" fmla="*/ 45 w 142"/>
                <a:gd name="T3" fmla="*/ 472 h 604"/>
                <a:gd name="T4" fmla="*/ 0 w 142"/>
                <a:gd name="T5" fmla="*/ 474 h 604"/>
                <a:gd name="T6" fmla="*/ 72 w 142"/>
                <a:gd name="T7" fmla="*/ 604 h 604"/>
                <a:gd name="T8" fmla="*/ 142 w 142"/>
                <a:gd name="T9" fmla="*/ 474 h 604"/>
                <a:gd name="T10" fmla="*/ 100 w 142"/>
                <a:gd name="T11" fmla="*/ 474 h 604"/>
                <a:gd name="T12" fmla="*/ 99 w 142"/>
                <a:gd name="T13" fmla="*/ 0 h 604"/>
                <a:gd name="T14" fmla="*/ 37 w 142"/>
                <a:gd name="T15" fmla="*/ 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604">
                  <a:moveTo>
                    <a:pt x="37" y="1"/>
                  </a:moveTo>
                  <a:lnTo>
                    <a:pt x="45" y="472"/>
                  </a:lnTo>
                  <a:lnTo>
                    <a:pt x="0" y="474"/>
                  </a:lnTo>
                  <a:lnTo>
                    <a:pt x="72" y="604"/>
                  </a:lnTo>
                  <a:lnTo>
                    <a:pt x="142" y="474"/>
                  </a:lnTo>
                  <a:lnTo>
                    <a:pt x="100" y="474"/>
                  </a:lnTo>
                  <a:lnTo>
                    <a:pt x="99" y="0"/>
                  </a:lnTo>
                  <a:lnTo>
                    <a:pt x="37" y="1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0">
                  <a:schemeClr val="accent1">
                    <a:tint val="44500"/>
                    <a:satMod val="160000"/>
                    <a:lumMod val="30000"/>
                    <a:lumOff val="70000"/>
                  </a:schemeClr>
                </a:gs>
                <a:gs pos="100000">
                  <a:srgbClr val="0070C0"/>
                </a:gs>
              </a:gsLst>
              <a:lin ang="4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93279" y="186850"/>
            <a:ext cx="11680066" cy="1094924"/>
            <a:chOff x="660779" y="285465"/>
            <a:chExt cx="10786965" cy="1936750"/>
          </a:xfrm>
        </p:grpSpPr>
        <p:sp>
          <p:nvSpPr>
            <p:cNvPr id="10" name="AutoShape 19"/>
            <p:cNvSpPr>
              <a:spLocks noChangeArrowheads="1"/>
            </p:cNvSpPr>
            <p:nvPr/>
          </p:nvSpPr>
          <p:spPr bwMode="ltGray">
            <a:xfrm>
              <a:off x="2133979" y="599790"/>
              <a:ext cx="9220958" cy="1241425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57150" algn="ctr">
              <a:solidFill>
                <a:srgbClr val="C0C0C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Rectangle 20"/>
            <p:cNvSpPr>
              <a:spLocks noChangeArrowheads="1"/>
            </p:cNvSpPr>
            <p:nvPr/>
          </p:nvSpPr>
          <p:spPr bwMode="auto">
            <a:xfrm>
              <a:off x="2480726" y="741078"/>
              <a:ext cx="8967018" cy="5539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/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Nguyên</a:t>
              </a:r>
              <a:r>
                <a:rPr lang="en-US" sz="3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nhân</a:t>
              </a:r>
              <a:r>
                <a:rPr lang="en-US" sz="3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gây</a:t>
              </a:r>
              <a:r>
                <a:rPr lang="en-US" sz="3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ra</a:t>
              </a:r>
              <a:r>
                <a:rPr lang="en-US" sz="3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tật</a:t>
              </a:r>
              <a:r>
                <a:rPr lang="en-US" sz="3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viễn</a:t>
              </a:r>
              <a:r>
                <a:rPr lang="en-US" sz="3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thị</a:t>
              </a:r>
              <a:endParaRPr lang="en-US" sz="30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2" name="Picture 21" descr="YG_circle00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0779" y="285465"/>
              <a:ext cx="1936750" cy="19367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1" name="Oval 50"/>
          <p:cNvSpPr/>
          <p:nvPr/>
        </p:nvSpPr>
        <p:spPr>
          <a:xfrm>
            <a:off x="900343" y="257386"/>
            <a:ext cx="710683" cy="637625"/>
          </a:xfrm>
          <a:prstGeom prst="ellipse">
            <a:avLst/>
          </a:prstGeom>
          <a:noFill/>
          <a:ln>
            <a:noFill/>
          </a:ln>
          <a:scene3d>
            <a:camera prst="perspectiveFron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500" b="1" dirty="0">
                <a:solidFill>
                  <a:schemeClr val="accent5"/>
                </a:solidFill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30487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169920" y="1363192"/>
            <a:ext cx="5894292" cy="1097620"/>
            <a:chOff x="3555980" y="1982115"/>
            <a:chExt cx="5451494" cy="2197769"/>
          </a:xfrm>
        </p:grpSpPr>
        <p:grpSp>
          <p:nvGrpSpPr>
            <p:cNvPr id="22" name="Group 5"/>
            <p:cNvGrpSpPr>
              <a:grpSpLocks/>
            </p:cNvGrpSpPr>
            <p:nvPr/>
          </p:nvGrpSpPr>
          <p:grpSpPr bwMode="auto">
            <a:xfrm>
              <a:off x="3555980" y="1982115"/>
              <a:ext cx="5451494" cy="2197769"/>
              <a:chOff x="766" y="1397"/>
              <a:chExt cx="1349" cy="507"/>
            </a:xfrm>
          </p:grpSpPr>
          <p:sp>
            <p:nvSpPr>
              <p:cNvPr id="23" name="AutoShape 6"/>
              <p:cNvSpPr>
                <a:spLocks noChangeArrowheads="1"/>
              </p:cNvSpPr>
              <p:nvPr/>
            </p:nvSpPr>
            <p:spPr bwMode="gray">
              <a:xfrm>
                <a:off x="766" y="1397"/>
                <a:ext cx="1349" cy="507"/>
              </a:xfrm>
              <a:prstGeom prst="roundRect">
                <a:avLst>
                  <a:gd name="adj" fmla="val 5000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dist="53882" dir="2700000" algn="ctr" rotWithShape="0">
                  <a:srgbClr val="292929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2700">
                    <a:solidFill>
                      <a:srgbClr val="659A1E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AutoShape 7"/>
              <p:cNvSpPr>
                <a:spLocks noChangeArrowheads="1"/>
              </p:cNvSpPr>
              <p:nvPr/>
            </p:nvSpPr>
            <p:spPr bwMode="gray">
              <a:xfrm flipH="1">
                <a:off x="2007" y="1457"/>
                <a:ext cx="59" cy="204"/>
              </a:xfrm>
              <a:prstGeom prst="moon">
                <a:avLst>
                  <a:gd name="adj" fmla="val 22032"/>
                </a:avLst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  <a:alpha val="0"/>
                    </a:srgbClr>
                  </a:gs>
                  <a:gs pos="50000">
                    <a:srgbClr val="FFFFFF">
                      <a:alpha val="84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AutoShape 8"/>
              <p:cNvSpPr>
                <a:spLocks noChangeArrowheads="1"/>
              </p:cNvSpPr>
              <p:nvPr/>
            </p:nvSpPr>
            <p:spPr bwMode="gray">
              <a:xfrm>
                <a:off x="766" y="1457"/>
                <a:ext cx="59" cy="204"/>
              </a:xfrm>
              <a:prstGeom prst="moon">
                <a:avLst>
                  <a:gd name="adj" fmla="val 22032"/>
                </a:avLst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  <a:alpha val="0"/>
                    </a:srgbClr>
                  </a:gs>
                  <a:gs pos="50000">
                    <a:srgbClr val="FFFFFF">
                      <a:alpha val="84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7" name="Text Box 18"/>
            <p:cNvSpPr txBox="1">
              <a:spLocks noChangeArrowheads="1"/>
            </p:cNvSpPr>
            <p:nvPr/>
          </p:nvSpPr>
          <p:spPr bwMode="white">
            <a:xfrm>
              <a:off x="3709751" y="2242206"/>
              <a:ext cx="5213067" cy="1910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Theo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các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bạn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, </a:t>
              </a:r>
              <a:r>
                <a:rPr lang="vi-VN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để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khắc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phục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tật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viễn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thị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, ta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phải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làm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cách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2800" b="1" dirty="0" err="1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nào</a:t>
              </a:r>
              <a:r>
                <a:rPr lang="en-US" sz="2800" b="1" dirty="0">
                  <a:solidFill>
                    <a:srgbClr val="F8F8F8"/>
                  </a:solidFill>
                  <a:latin typeface="Times New Roman" pitchFamily="18" charset="0"/>
                  <a:cs typeface="Times New Roman" pitchFamily="18" charset="0"/>
                </a:rPr>
                <a:t>?</a:t>
              </a:r>
              <a:endParaRPr lang="vi-VN" sz="2800" b="1" dirty="0">
                <a:solidFill>
                  <a:srgbClr val="F8F8F8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253977" y="2971185"/>
            <a:ext cx="5310054" cy="629615"/>
            <a:chOff x="3455500" y="3719268"/>
            <a:chExt cx="5310054" cy="629615"/>
          </a:xfrm>
        </p:grpSpPr>
        <p:sp>
          <p:nvSpPr>
            <p:cNvPr id="26" name="AutoShape 13"/>
            <p:cNvSpPr>
              <a:spLocks noChangeArrowheads="1"/>
            </p:cNvSpPr>
            <p:nvPr/>
          </p:nvSpPr>
          <p:spPr bwMode="gray">
            <a:xfrm>
              <a:off x="3455500" y="3719268"/>
              <a:ext cx="5310054" cy="613663"/>
            </a:xfrm>
            <a:prstGeom prst="roundRect">
              <a:avLst>
                <a:gd name="adj" fmla="val 47803"/>
              </a:avLst>
            </a:prstGeom>
            <a:solidFill>
              <a:srgbClr val="F8F8F8"/>
            </a:solidFill>
            <a:ln w="9525">
              <a:solidFill>
                <a:srgbClr val="F26D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AutoShape 28"/>
            <p:cNvSpPr>
              <a:spLocks noChangeArrowheads="1"/>
            </p:cNvSpPr>
            <p:nvPr/>
          </p:nvSpPr>
          <p:spPr bwMode="gray">
            <a:xfrm>
              <a:off x="3483788" y="3783597"/>
              <a:ext cx="5253478" cy="565286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 algn="ctr">
                  <a:solidFill>
                    <a:srgbClr val="C68AD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lvl="0" algn="ctr"/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Đeo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kính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viễn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thị</a:t>
              </a:r>
              <a:endParaRPr lang="vi-VN" sz="2600" b="1" kern="0" dirty="0">
                <a:solidFill>
                  <a:sysClr val="windowText" lastClr="000000"/>
                </a:solidFill>
                <a:latin typeface="Palatino Linotype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253977" y="4100744"/>
            <a:ext cx="5310054" cy="629615"/>
            <a:chOff x="3455500" y="3719268"/>
            <a:chExt cx="5310054" cy="629615"/>
          </a:xfrm>
        </p:grpSpPr>
        <p:sp>
          <p:nvSpPr>
            <p:cNvPr id="12" name="AutoShape 13"/>
            <p:cNvSpPr>
              <a:spLocks noChangeArrowheads="1"/>
            </p:cNvSpPr>
            <p:nvPr/>
          </p:nvSpPr>
          <p:spPr bwMode="gray">
            <a:xfrm>
              <a:off x="3455500" y="3719268"/>
              <a:ext cx="5310054" cy="613663"/>
            </a:xfrm>
            <a:prstGeom prst="roundRect">
              <a:avLst>
                <a:gd name="adj" fmla="val 47803"/>
              </a:avLst>
            </a:prstGeom>
            <a:solidFill>
              <a:srgbClr val="F8F8F8"/>
            </a:solidFill>
            <a:ln w="9525">
              <a:solidFill>
                <a:srgbClr val="F26D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AutoShape 28"/>
            <p:cNvSpPr>
              <a:spLocks noChangeArrowheads="1"/>
            </p:cNvSpPr>
            <p:nvPr/>
          </p:nvSpPr>
          <p:spPr bwMode="gray">
            <a:xfrm>
              <a:off x="3483788" y="3783597"/>
              <a:ext cx="5253478" cy="565286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57150" algn="ctr">
                  <a:solidFill>
                    <a:srgbClr val="C68AD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lvl="0" algn="ctr"/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Phẫu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thuật</a:t>
              </a:r>
              <a:r>
                <a:rPr lang="en-US" sz="2600" b="1" kern="0" dirty="0">
                  <a:solidFill>
                    <a:sysClr val="windowText" lastClr="000000"/>
                  </a:solidFill>
                  <a:latin typeface="Palatino Linotype" pitchFamily="18" charset="0"/>
                </a:rPr>
                <a:t> </a:t>
              </a:r>
              <a:r>
                <a:rPr lang="en-US" sz="2600" b="1" kern="0" dirty="0" err="1">
                  <a:solidFill>
                    <a:sysClr val="windowText" lastClr="000000"/>
                  </a:solidFill>
                  <a:latin typeface="Palatino Linotype" pitchFamily="18" charset="0"/>
                </a:rPr>
                <a:t>mắt</a:t>
              </a:r>
              <a:endParaRPr lang="vi-VN" sz="2600" b="1" kern="0" dirty="0">
                <a:solidFill>
                  <a:sysClr val="windowText" lastClr="000000"/>
                </a:solidFill>
                <a:latin typeface="Palatino Linotype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034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1307" y="1019183"/>
            <a:ext cx="731520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2800" b="1" u="sng" dirty="0">
                <a:solidFill>
                  <a:schemeClr val="accent6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itchFamily="18" charset="0"/>
                <a:cs typeface="Times New Roman" pitchFamily="18" charset="0"/>
              </a:rPr>
              <a:t>2. MẮT VIỄN VÀ CÁCH KHẮC PHỤC</a:t>
            </a:r>
          </a:p>
        </p:txBody>
      </p:sp>
      <p:sp>
        <p:nvSpPr>
          <p:cNvPr id="3" name="Rectangle 2"/>
          <p:cNvSpPr/>
          <p:nvPr/>
        </p:nvSpPr>
        <p:spPr>
          <a:xfrm>
            <a:off x="653988" y="1621214"/>
            <a:ext cx="22028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a. Đặc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9" name="Rectangle 8"/>
          <p:cNvSpPr/>
          <p:nvPr/>
        </p:nvSpPr>
        <p:spPr>
          <a:xfrm>
            <a:off x="653988" y="2795581"/>
            <a:ext cx="11206914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-  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Đeo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thấu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kính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hội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tụ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tiêu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cự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thích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hợp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để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nhìn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rõ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vật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gần</a:t>
            </a:r>
            <a:endParaRPr lang="en-US" sz="2800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như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bình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thường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2410968" y="232486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r"/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-106680" y="32785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u="sng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CHUYÊN ĐỀ:</a:t>
            </a:r>
          </a:p>
        </p:txBody>
      </p:sp>
      <p:sp>
        <p:nvSpPr>
          <p:cNvPr id="52" name="Rectangle 51"/>
          <p:cNvSpPr/>
          <p:nvPr/>
        </p:nvSpPr>
        <p:spPr>
          <a:xfrm>
            <a:off x="653988" y="2223245"/>
            <a:ext cx="32624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b.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Cách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khắc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phục</a:t>
            </a:r>
            <a:r>
              <a:rPr lang="en-US" sz="2800" dirty="0">
                <a:ln>
                  <a:solidFill>
                    <a:schemeClr val="bg2">
                      <a:lumMod val="50000"/>
                    </a:schemeClr>
                  </a:solidFill>
                </a:ln>
                <a:solidFill>
                  <a:schemeClr val="bg2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:</a:t>
            </a:r>
          </a:p>
        </p:txBody>
      </p:sp>
      <p:sp>
        <p:nvSpPr>
          <p:cNvPr id="91" name="Line 43"/>
          <p:cNvSpPr>
            <a:spLocks noChangeShapeType="1"/>
          </p:cNvSpPr>
          <p:nvPr/>
        </p:nvSpPr>
        <p:spPr bwMode="auto">
          <a:xfrm>
            <a:off x="6684507" y="4370680"/>
            <a:ext cx="0" cy="15192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512683" y="4508929"/>
            <a:ext cx="5410199" cy="1447800"/>
            <a:chOff x="3319751" y="4705563"/>
            <a:chExt cx="5410199" cy="1447800"/>
          </a:xfrm>
        </p:grpSpPr>
        <p:sp>
          <p:nvSpPr>
            <p:cNvPr id="85" name="Line 19"/>
            <p:cNvSpPr>
              <a:spLocks noChangeShapeType="1"/>
            </p:cNvSpPr>
            <p:nvPr/>
          </p:nvSpPr>
          <p:spPr bwMode="auto">
            <a:xfrm>
              <a:off x="3319751" y="5467563"/>
              <a:ext cx="4914900" cy="0"/>
            </a:xfrm>
            <a:prstGeom prst="line">
              <a:avLst/>
            </a:prstGeom>
            <a:noFill/>
            <a:ln w="9525">
              <a:solidFill>
                <a:srgbClr val="B6B6B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3548351" y="4705563"/>
              <a:ext cx="5181599" cy="1447800"/>
              <a:chOff x="3548351" y="4705563"/>
              <a:chExt cx="5181599" cy="1447800"/>
            </a:xfrm>
          </p:grpSpPr>
          <p:sp>
            <p:nvSpPr>
              <p:cNvPr id="82" name="Arc 16"/>
              <p:cNvSpPr>
                <a:spLocks/>
              </p:cNvSpPr>
              <p:nvPr/>
            </p:nvSpPr>
            <p:spPr bwMode="auto">
              <a:xfrm>
                <a:off x="7091651" y="4705563"/>
                <a:ext cx="1143000" cy="1447800"/>
              </a:xfrm>
              <a:custGeom>
                <a:avLst/>
                <a:gdLst>
                  <a:gd name="G0" fmla="+- 13512 0 0"/>
                  <a:gd name="G1" fmla="+- 21600 0 0"/>
                  <a:gd name="G2" fmla="+- 21600 0 0"/>
                  <a:gd name="T0" fmla="*/ 0 w 35112"/>
                  <a:gd name="T1" fmla="*/ 4748 h 43200"/>
                  <a:gd name="T2" fmla="*/ 82 w 35112"/>
                  <a:gd name="T3" fmla="*/ 38517 h 43200"/>
                  <a:gd name="T4" fmla="*/ 13512 w 35112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112" h="43200" fill="none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</a:path>
                  <a:path w="35112" h="43200" stroke="0" extrusionOk="0">
                    <a:moveTo>
                      <a:pt x="0" y="4748"/>
                    </a:moveTo>
                    <a:cubicBezTo>
                      <a:pt x="3833" y="1674"/>
                      <a:pt x="8599" y="0"/>
                      <a:pt x="13512" y="0"/>
                    </a:cubicBezTo>
                    <a:cubicBezTo>
                      <a:pt x="25441" y="0"/>
                      <a:pt x="35112" y="9670"/>
                      <a:pt x="35112" y="21600"/>
                    </a:cubicBezTo>
                    <a:cubicBezTo>
                      <a:pt x="35112" y="33529"/>
                      <a:pt x="25441" y="43200"/>
                      <a:pt x="13512" y="43200"/>
                    </a:cubicBezTo>
                    <a:cubicBezTo>
                      <a:pt x="8634" y="43200"/>
                      <a:pt x="3901" y="41549"/>
                      <a:pt x="81" y="38517"/>
                    </a:cubicBezTo>
                    <a:lnTo>
                      <a:pt x="13512" y="21600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vi-VN" altLang="en-US" sz="1800">
                  <a:solidFill>
                    <a:schemeClr val="tx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3" name="Arc 17"/>
              <p:cNvSpPr>
                <a:spLocks/>
              </p:cNvSpPr>
              <p:nvPr/>
            </p:nvSpPr>
            <p:spPr bwMode="auto">
              <a:xfrm rot="10517925">
                <a:off x="6697951" y="4857963"/>
                <a:ext cx="479425" cy="1162050"/>
              </a:xfrm>
              <a:custGeom>
                <a:avLst/>
                <a:gdLst>
                  <a:gd name="G0" fmla="+- 0 0 0"/>
                  <a:gd name="G1" fmla="+- 20857 0 0"/>
                  <a:gd name="G2" fmla="+- 21600 0 0"/>
                  <a:gd name="T0" fmla="*/ 5618 w 21600"/>
                  <a:gd name="T1" fmla="*/ 0 h 42420"/>
                  <a:gd name="T2" fmla="*/ 1271 w 21600"/>
                  <a:gd name="T3" fmla="*/ 42420 h 42420"/>
                  <a:gd name="T4" fmla="*/ 0 w 21600"/>
                  <a:gd name="T5" fmla="*/ 20857 h 42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42420" fill="none" extrusionOk="0">
                    <a:moveTo>
                      <a:pt x="5617" y="0"/>
                    </a:moveTo>
                    <a:cubicBezTo>
                      <a:pt x="15047" y="2540"/>
                      <a:pt x="21600" y="11091"/>
                      <a:pt x="21600" y="20857"/>
                    </a:cubicBezTo>
                    <a:cubicBezTo>
                      <a:pt x="21600" y="32292"/>
                      <a:pt x="12686" y="41746"/>
                      <a:pt x="1270" y="42419"/>
                    </a:cubicBezTo>
                  </a:path>
                  <a:path w="21600" h="42420" stroke="0" extrusionOk="0">
                    <a:moveTo>
                      <a:pt x="5617" y="0"/>
                    </a:moveTo>
                    <a:cubicBezTo>
                      <a:pt x="15047" y="2540"/>
                      <a:pt x="21600" y="11091"/>
                      <a:pt x="21600" y="20857"/>
                    </a:cubicBezTo>
                    <a:cubicBezTo>
                      <a:pt x="21600" y="32292"/>
                      <a:pt x="12686" y="41746"/>
                      <a:pt x="1270" y="42419"/>
                    </a:cubicBezTo>
                    <a:lnTo>
                      <a:pt x="0" y="20857"/>
                    </a:lnTo>
                    <a:close/>
                  </a:path>
                </a:pathLst>
              </a:custGeom>
              <a:noFill/>
              <a:ln w="5715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10800000" wrap="none" anchor="ctr"/>
              <a:lstStyle/>
              <a:p>
                <a:endParaRPr lang="vi-VN" altLang="en-US" sz="1800">
                  <a:solidFill>
                    <a:schemeClr val="tx1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4" name="Line 18"/>
              <p:cNvSpPr>
                <a:spLocks noChangeShapeType="1"/>
              </p:cNvSpPr>
              <p:nvPr/>
            </p:nvSpPr>
            <p:spPr bwMode="auto">
              <a:xfrm>
                <a:off x="7078951" y="4857963"/>
                <a:ext cx="0" cy="1143000"/>
              </a:xfrm>
              <a:prstGeom prst="line">
                <a:avLst/>
              </a:prstGeom>
              <a:noFill/>
              <a:ln w="38100">
                <a:solidFill>
                  <a:schemeClr val="bg2">
                    <a:lumMod val="50000"/>
                  </a:schemeClr>
                </a:solidFill>
                <a:round/>
                <a:headEnd type="arrow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Text Box 20"/>
              <p:cNvSpPr txBox="1">
                <a:spLocks noChangeArrowheads="1"/>
              </p:cNvSpPr>
              <p:nvPr/>
            </p:nvSpPr>
            <p:spPr bwMode="auto">
              <a:xfrm>
                <a:off x="8196550" y="5519588"/>
                <a:ext cx="533400" cy="3968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</a:t>
                </a:r>
              </a:p>
            </p:txBody>
          </p:sp>
          <p:sp>
            <p:nvSpPr>
              <p:cNvPr id="87" name="Text Box 21"/>
              <p:cNvSpPr txBox="1">
                <a:spLocks noChangeArrowheads="1"/>
              </p:cNvSpPr>
              <p:nvPr/>
            </p:nvSpPr>
            <p:spPr bwMode="auto">
              <a:xfrm>
                <a:off x="7053551" y="5111963"/>
                <a:ext cx="533400" cy="39687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</a:t>
                </a:r>
              </a:p>
            </p:txBody>
          </p:sp>
          <p:sp>
            <p:nvSpPr>
              <p:cNvPr id="102" name="Text Box 62"/>
              <p:cNvSpPr txBox="1">
                <a:spLocks noChangeArrowheads="1"/>
              </p:cNvSpPr>
              <p:nvPr/>
            </p:nvSpPr>
            <p:spPr bwMode="auto">
              <a:xfrm>
                <a:off x="3548351" y="5467563"/>
                <a:ext cx="533400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  <a:r>
                  <a:rPr lang="en-US" altLang="en-US" sz="2000" b="1" baseline="-250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</a:t>
                </a: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>
            <a:off x="3374858" y="3689719"/>
            <a:ext cx="5890924" cy="2420132"/>
            <a:chOff x="3374858" y="3869832"/>
            <a:chExt cx="5890924" cy="2420132"/>
          </a:xfrm>
        </p:grpSpPr>
        <p:grpSp>
          <p:nvGrpSpPr>
            <p:cNvPr id="15" name="Group 14"/>
            <p:cNvGrpSpPr/>
            <p:nvPr/>
          </p:nvGrpSpPr>
          <p:grpSpPr>
            <a:xfrm>
              <a:off x="3374858" y="3869832"/>
              <a:ext cx="5890924" cy="2004015"/>
              <a:chOff x="3374858" y="3869832"/>
              <a:chExt cx="5890924" cy="2004015"/>
            </a:xfrm>
          </p:grpSpPr>
          <p:sp>
            <p:nvSpPr>
              <p:cNvPr id="90" name="Text Box 34"/>
              <p:cNvSpPr txBox="1">
                <a:spLocks noChangeArrowheads="1"/>
              </p:cNvSpPr>
              <p:nvPr/>
            </p:nvSpPr>
            <p:spPr bwMode="auto">
              <a:xfrm>
                <a:off x="5176871" y="4578297"/>
                <a:ext cx="457200" cy="4001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en-US" sz="2000" b="1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</a:t>
                </a:r>
              </a:p>
            </p:txBody>
          </p:sp>
          <p:grpSp>
            <p:nvGrpSpPr>
              <p:cNvPr id="8" name="Group 7"/>
              <p:cNvGrpSpPr/>
              <p:nvPr/>
            </p:nvGrpSpPr>
            <p:grpSpPr>
              <a:xfrm>
                <a:off x="3374858" y="3869832"/>
                <a:ext cx="5890924" cy="2004015"/>
                <a:chOff x="3374858" y="3869832"/>
                <a:chExt cx="5890924" cy="2004015"/>
              </a:xfrm>
            </p:grpSpPr>
            <p:sp>
              <p:nvSpPr>
                <p:cNvPr id="96" name="Line 54"/>
                <p:cNvSpPr>
                  <a:spLocks noChangeShapeType="1"/>
                </p:cNvSpPr>
                <p:nvPr/>
              </p:nvSpPr>
              <p:spPr bwMode="auto">
                <a:xfrm flipH="1" flipV="1">
                  <a:off x="3788907" y="4274704"/>
                  <a:ext cx="3352800" cy="714375"/>
                </a:xfrm>
                <a:prstGeom prst="line">
                  <a:avLst/>
                </a:prstGeom>
                <a:noFill/>
                <a:ln w="9525">
                  <a:solidFill>
                    <a:srgbClr val="FF6600"/>
                  </a:solidFill>
                  <a:prstDash val="lg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Line 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27007" y="4287403"/>
                  <a:ext cx="1485898" cy="644524"/>
                </a:xfrm>
                <a:prstGeom prst="line">
                  <a:avLst/>
                </a:prstGeom>
                <a:noFill/>
                <a:ln w="9525">
                  <a:solidFill>
                    <a:srgbClr val="FF6600"/>
                  </a:solidFill>
                  <a:prstDash val="lgDash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9" name="Group 23"/>
                <p:cNvGrpSpPr>
                  <a:grpSpLocks/>
                </p:cNvGrpSpPr>
                <p:nvPr/>
              </p:nvGrpSpPr>
              <p:grpSpPr bwMode="auto">
                <a:xfrm>
                  <a:off x="8360907" y="5389129"/>
                  <a:ext cx="638175" cy="76200"/>
                  <a:chOff x="4533" y="2991"/>
                  <a:chExt cx="402" cy="48"/>
                </a:xfrm>
              </p:grpSpPr>
              <p:sp>
                <p:nvSpPr>
                  <p:cNvPr id="103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887" y="2991"/>
                    <a:ext cx="48" cy="48"/>
                  </a:xfrm>
                  <a:prstGeom prst="ellipse">
                    <a:avLst/>
                  </a:prstGeom>
                  <a:solidFill>
                    <a:schemeClr val="accent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04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4533" y="3024"/>
                    <a:ext cx="33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6600"/>
                    </a:solidFill>
                    <a:prstDash val="lgDash"/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2" name="Line 50"/>
                <p:cNvSpPr>
                  <a:spLocks noChangeShapeType="1"/>
                </p:cNvSpPr>
                <p:nvPr/>
              </p:nvSpPr>
              <p:spPr bwMode="auto">
                <a:xfrm>
                  <a:off x="5312907" y="4917641"/>
                  <a:ext cx="0" cy="533400"/>
                </a:xfrm>
                <a:prstGeom prst="line">
                  <a:avLst/>
                </a:prstGeom>
                <a:noFill/>
                <a:ln w="38100">
                  <a:solidFill>
                    <a:srgbClr val="002060"/>
                  </a:solidFill>
                  <a:round/>
                  <a:headEnd type="triangle" w="med" len="med"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3" name="Line 51"/>
                <p:cNvSpPr>
                  <a:spLocks noChangeShapeType="1"/>
                </p:cNvSpPr>
                <p:nvPr/>
              </p:nvSpPr>
              <p:spPr bwMode="auto">
                <a:xfrm>
                  <a:off x="5312907" y="4917641"/>
                  <a:ext cx="1371600" cy="0"/>
                </a:xfrm>
                <a:prstGeom prst="line">
                  <a:avLst/>
                </a:prstGeom>
                <a:noFill/>
                <a:ln w="9525">
                  <a:solidFill>
                    <a:srgbClr val="FF66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Line 52"/>
                <p:cNvSpPr>
                  <a:spLocks noChangeShapeType="1"/>
                </p:cNvSpPr>
                <p:nvPr/>
              </p:nvSpPr>
              <p:spPr bwMode="auto">
                <a:xfrm>
                  <a:off x="7217907" y="4993841"/>
                  <a:ext cx="1795463" cy="439738"/>
                </a:xfrm>
                <a:prstGeom prst="line">
                  <a:avLst/>
                </a:prstGeom>
                <a:noFill/>
                <a:ln w="9525">
                  <a:solidFill>
                    <a:srgbClr val="FF66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Line 53"/>
                <p:cNvSpPr>
                  <a:spLocks noChangeShapeType="1"/>
                </p:cNvSpPr>
                <p:nvPr/>
              </p:nvSpPr>
              <p:spPr bwMode="auto">
                <a:xfrm>
                  <a:off x="5312907" y="4917641"/>
                  <a:ext cx="1371600" cy="533400"/>
                </a:xfrm>
                <a:prstGeom prst="line">
                  <a:avLst/>
                </a:prstGeom>
                <a:noFill/>
                <a:ln w="9525">
                  <a:solidFill>
                    <a:srgbClr val="FF66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3788907" y="4287403"/>
                  <a:ext cx="0" cy="1163638"/>
                </a:xfrm>
                <a:prstGeom prst="line">
                  <a:avLst/>
                </a:prstGeom>
                <a:noFill/>
                <a:ln w="38100">
                  <a:solidFill>
                    <a:srgbClr val="002060"/>
                  </a:solidFill>
                  <a:prstDash val="dash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Text Box 59"/>
                <p:cNvSpPr txBox="1">
                  <a:spLocks noChangeArrowheads="1"/>
                </p:cNvSpPr>
                <p:nvPr/>
              </p:nvSpPr>
              <p:spPr bwMode="auto">
                <a:xfrm>
                  <a:off x="5198607" y="5473737"/>
                  <a:ext cx="38100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en-US" sz="2000" b="1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</a:t>
                  </a:r>
                </a:p>
              </p:txBody>
            </p:sp>
            <p:sp>
              <p:nvSpPr>
                <p:cNvPr id="100" name="Text Box 60"/>
                <p:cNvSpPr txBox="1">
                  <a:spLocks noChangeArrowheads="1"/>
                </p:cNvSpPr>
                <p:nvPr/>
              </p:nvSpPr>
              <p:spPr bwMode="auto">
                <a:xfrm>
                  <a:off x="3374858" y="5104112"/>
                  <a:ext cx="68580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en-US" sz="2000" b="1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A’</a:t>
                  </a:r>
                </a:p>
              </p:txBody>
            </p:sp>
            <p:sp>
              <p:nvSpPr>
                <p:cNvPr id="101" name="Text Box 61"/>
                <p:cNvSpPr txBox="1">
                  <a:spLocks noChangeArrowheads="1"/>
                </p:cNvSpPr>
                <p:nvPr/>
              </p:nvSpPr>
              <p:spPr bwMode="auto">
                <a:xfrm>
                  <a:off x="3623576" y="3869832"/>
                  <a:ext cx="762000" cy="4001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en-US" sz="2000" b="1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B’</a:t>
                  </a:r>
                </a:p>
              </p:txBody>
            </p:sp>
            <p:sp>
              <p:nvSpPr>
                <p:cNvPr id="106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8732382" y="4964656"/>
                  <a:ext cx="533400" cy="39687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en-US" sz="2000" b="1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F’</a:t>
                  </a:r>
                </a:p>
              </p:txBody>
            </p:sp>
          </p:grpSp>
        </p:grpSp>
        <p:cxnSp>
          <p:nvCxnSpPr>
            <p:cNvPr id="17" name="Straight Connector 16"/>
            <p:cNvCxnSpPr>
              <a:stCxn id="95" idx="1"/>
            </p:cNvCxnSpPr>
            <p:nvPr/>
          </p:nvCxnSpPr>
          <p:spPr>
            <a:xfrm>
              <a:off x="6684507" y="5451041"/>
              <a:ext cx="2047875" cy="83892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/>
            <p:nvPr/>
          </p:nvCxnSpPr>
          <p:spPr>
            <a:xfrm>
              <a:off x="7656866" y="5098867"/>
              <a:ext cx="78077" cy="24919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/>
            <p:nvPr/>
          </p:nvCxnSpPr>
          <p:spPr>
            <a:xfrm>
              <a:off x="7521087" y="5792787"/>
              <a:ext cx="128409" cy="4646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Rectangle 129"/>
          <p:cNvSpPr/>
          <p:nvPr/>
        </p:nvSpPr>
        <p:spPr>
          <a:xfrm>
            <a:off x="767160" y="5826027"/>
            <a:ext cx="41793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-  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Phẫu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thuật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giác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mạc</a:t>
            </a:r>
            <a:r>
              <a:rPr lang="en-US" sz="2800" dirty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69374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1" grpId="0" animBg="1"/>
      <p:bldP spid="13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1488879" y="1389122"/>
            <a:ext cx="7210670" cy="606252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Chọn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câu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i="1" kern="0" cap="none" dirty="0" err="1">
                <a:solidFill>
                  <a:srgbClr val="7030A0"/>
                </a:solidFill>
                <a:latin typeface="Palatino Linotype" pitchFamily="18" charset="0"/>
              </a:rPr>
              <a:t>sai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về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mắt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viễn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 </a:t>
            </a:r>
            <a:r>
              <a:rPr lang="en-US" sz="3200" kern="0" cap="none" dirty="0" err="1">
                <a:solidFill>
                  <a:srgbClr val="7030A0"/>
                </a:solidFill>
                <a:latin typeface="Palatino Linotype" pitchFamily="18" charset="0"/>
              </a:rPr>
              <a:t>thị</a:t>
            </a:r>
            <a:r>
              <a:rPr lang="en-US" sz="3200" kern="0" cap="none" dirty="0">
                <a:solidFill>
                  <a:srgbClr val="7030A0"/>
                </a:solidFill>
                <a:latin typeface="Palatino Linotype" pitchFamily="18" charset="0"/>
              </a:rPr>
              <a:t>.</a:t>
            </a:r>
            <a:endParaRPr kumimoji="0" lang="en-US" sz="3200" b="1" i="0" u="none" strike="noStrike" kern="0" cap="none" spc="0" normalizeH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48195" y="2250655"/>
            <a:ext cx="11304482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A.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Độ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tụ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nhỏ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hơn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độ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tụ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của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mắt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không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có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tật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1416" y="2981887"/>
            <a:ext cx="11398041" cy="563563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B. N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hìn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vật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ở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xa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vô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mà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không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phải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điều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tiết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1416" y="3800731"/>
            <a:ext cx="11436771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C.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Điểm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cận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xa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hơn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điểm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cận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của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mắt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không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có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tật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1416" y="4685548"/>
            <a:ext cx="11351261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>
            <a:noAutofit/>
          </a:bodyPr>
          <a:lstStyle/>
          <a:p>
            <a:pPr lvl="0" algn="just">
              <a:lnSpc>
                <a:spcPct val="100000"/>
              </a:lnSpc>
              <a:spcBef>
                <a:spcPts val="0"/>
              </a:spcBef>
            </a:pP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D.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Khi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không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điều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dirty="0" err="1">
                <a:solidFill>
                  <a:srgbClr val="00B050"/>
                </a:solidFill>
                <a:latin typeface="Palatino Linotype" pitchFamily="18" charset="0"/>
              </a:rPr>
              <a:t>tiết</a:t>
            </a:r>
            <a:r>
              <a:rPr lang="en-US" sz="2800" b="1" dirty="0">
                <a:solidFill>
                  <a:srgbClr val="00B050"/>
                </a:solidFill>
                <a:latin typeface="Palatino Linotype" pitchFamily="18" charset="0"/>
              </a:rPr>
              <a:t>,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vật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ở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xa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vô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cực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cho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ảnh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phía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sau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màng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 </a:t>
            </a:r>
            <a:r>
              <a:rPr lang="en-US" sz="2800" b="1" noProof="0" dirty="0" err="1">
                <a:solidFill>
                  <a:srgbClr val="00B050"/>
                </a:solidFill>
                <a:latin typeface="Palatino Linotype" pitchFamily="18" charset="0"/>
              </a:rPr>
              <a:t>lưới</a:t>
            </a:r>
            <a:r>
              <a:rPr lang="en-US" sz="2800" b="1" noProof="0" dirty="0">
                <a:solidFill>
                  <a:srgbClr val="00B050"/>
                </a:solidFill>
                <a:latin typeface="Palatino Linotype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</a:endParaRPr>
          </a:p>
        </p:txBody>
      </p:sp>
      <p:pic>
        <p:nvPicPr>
          <p:cNvPr id="14" name="Picture 12" descr="hoi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27" y="163933"/>
            <a:ext cx="1016658" cy="1211015"/>
          </a:xfrm>
          <a:prstGeom prst="rect">
            <a:avLst/>
          </a:prstGeom>
          <a:solidFill>
            <a:srgbClr val="CC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33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456906" y="175567"/>
            <a:ext cx="319350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Vận</a:t>
            </a:r>
            <a:r>
              <a:rPr kumimoji="0" lang="en-US" sz="4400" b="1" i="0" u="none" strike="noStrike" kern="1200" cap="all" spc="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dụng</a:t>
            </a:r>
            <a:endParaRPr kumimoji="0" lang="en-US" sz="4400" b="1" i="0" u="none" strike="noStrike" kern="1200" cap="all" spc="0" normalizeH="0" baseline="0" noProof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" name="Smiley Face 11"/>
          <p:cNvSpPr/>
          <p:nvPr/>
        </p:nvSpPr>
        <p:spPr>
          <a:xfrm>
            <a:off x="9849502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10</a:t>
            </a:r>
          </a:p>
        </p:txBody>
      </p:sp>
      <p:sp>
        <p:nvSpPr>
          <p:cNvPr id="13" name="Smiley Face 12"/>
          <p:cNvSpPr/>
          <p:nvPr/>
        </p:nvSpPr>
        <p:spPr>
          <a:xfrm>
            <a:off x="9837667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9</a:t>
            </a:r>
          </a:p>
        </p:txBody>
      </p:sp>
      <p:sp>
        <p:nvSpPr>
          <p:cNvPr id="15" name="Smiley Face 14"/>
          <p:cNvSpPr/>
          <p:nvPr/>
        </p:nvSpPr>
        <p:spPr>
          <a:xfrm>
            <a:off x="9837667" y="30042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8</a:t>
            </a:r>
          </a:p>
        </p:txBody>
      </p:sp>
      <p:sp>
        <p:nvSpPr>
          <p:cNvPr id="16" name="Smiley Face 15"/>
          <p:cNvSpPr/>
          <p:nvPr/>
        </p:nvSpPr>
        <p:spPr>
          <a:xfrm>
            <a:off x="9849189" y="315961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7</a:t>
            </a:r>
          </a:p>
        </p:txBody>
      </p:sp>
      <p:sp>
        <p:nvSpPr>
          <p:cNvPr id="17" name="Smiley Face 16"/>
          <p:cNvSpPr/>
          <p:nvPr/>
        </p:nvSpPr>
        <p:spPr>
          <a:xfrm>
            <a:off x="9860711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6</a:t>
            </a:r>
          </a:p>
        </p:txBody>
      </p:sp>
      <p:sp>
        <p:nvSpPr>
          <p:cNvPr id="18" name="Smiley Face 17"/>
          <p:cNvSpPr/>
          <p:nvPr/>
        </p:nvSpPr>
        <p:spPr>
          <a:xfrm>
            <a:off x="9855401" y="31049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5</a:t>
            </a:r>
          </a:p>
        </p:txBody>
      </p:sp>
      <p:sp>
        <p:nvSpPr>
          <p:cNvPr id="19" name="Smiley Face 18"/>
          <p:cNvSpPr/>
          <p:nvPr/>
        </p:nvSpPr>
        <p:spPr>
          <a:xfrm>
            <a:off x="9846005" y="30231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4</a:t>
            </a:r>
          </a:p>
        </p:txBody>
      </p:sp>
      <p:sp>
        <p:nvSpPr>
          <p:cNvPr id="20" name="Smiley Face 19"/>
          <p:cNvSpPr/>
          <p:nvPr/>
        </p:nvSpPr>
        <p:spPr>
          <a:xfrm>
            <a:off x="9858056" y="301510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3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9843963" y="31129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2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9844624" y="29384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9844192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404154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0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" grpId="0"/>
      <p:bldP spid="6" grpId="1"/>
      <p:bldP spid="8" grpId="0"/>
      <p:bldP spid="9" grpId="0"/>
      <p:bldP spid="9" grpId="1"/>
      <p:bldP spid="10" grpId="0"/>
      <p:bldP spid="10" grpId="1"/>
      <p:bldP spid="12" grpId="0" animBg="1"/>
      <p:bldP spid="13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2" descr="hoi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27" y="163933"/>
            <a:ext cx="1016658" cy="1211015"/>
          </a:xfrm>
          <a:prstGeom prst="rect">
            <a:avLst/>
          </a:prstGeom>
          <a:solidFill>
            <a:srgbClr val="CC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33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456906" y="175567"/>
            <a:ext cx="319350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Vận</a:t>
            </a:r>
            <a:r>
              <a:rPr kumimoji="0" lang="en-US" sz="4400" b="1" i="0" u="none" strike="noStrike" kern="1200" cap="all" spc="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400" b="1" i="0" u="none" strike="noStrike" kern="1200" cap="all" spc="0" normalizeH="0" baseline="0" noProof="0" dirty="0" err="1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dụng</a:t>
            </a:r>
            <a:endParaRPr kumimoji="0" lang="en-US" sz="4400" b="1" i="0" u="none" strike="noStrike" kern="1200" cap="all" spc="0" normalizeH="0" baseline="0" noProof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" name="Smiley Face 11"/>
          <p:cNvSpPr/>
          <p:nvPr/>
        </p:nvSpPr>
        <p:spPr>
          <a:xfrm>
            <a:off x="9849502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10</a:t>
            </a:r>
          </a:p>
        </p:txBody>
      </p:sp>
      <p:sp>
        <p:nvSpPr>
          <p:cNvPr id="13" name="Smiley Face 12"/>
          <p:cNvSpPr/>
          <p:nvPr/>
        </p:nvSpPr>
        <p:spPr>
          <a:xfrm>
            <a:off x="9837667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9</a:t>
            </a:r>
          </a:p>
        </p:txBody>
      </p:sp>
      <p:sp>
        <p:nvSpPr>
          <p:cNvPr id="15" name="Smiley Face 14"/>
          <p:cNvSpPr/>
          <p:nvPr/>
        </p:nvSpPr>
        <p:spPr>
          <a:xfrm>
            <a:off x="9837667" y="30042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8</a:t>
            </a:r>
          </a:p>
        </p:txBody>
      </p:sp>
      <p:sp>
        <p:nvSpPr>
          <p:cNvPr id="16" name="Smiley Face 15"/>
          <p:cNvSpPr/>
          <p:nvPr/>
        </p:nvSpPr>
        <p:spPr>
          <a:xfrm>
            <a:off x="9849189" y="315961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7</a:t>
            </a:r>
          </a:p>
        </p:txBody>
      </p:sp>
      <p:sp>
        <p:nvSpPr>
          <p:cNvPr id="17" name="Smiley Face 16"/>
          <p:cNvSpPr/>
          <p:nvPr/>
        </p:nvSpPr>
        <p:spPr>
          <a:xfrm>
            <a:off x="9860711" y="31154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6</a:t>
            </a:r>
          </a:p>
        </p:txBody>
      </p:sp>
      <p:sp>
        <p:nvSpPr>
          <p:cNvPr id="18" name="Smiley Face 17"/>
          <p:cNvSpPr/>
          <p:nvPr/>
        </p:nvSpPr>
        <p:spPr>
          <a:xfrm>
            <a:off x="9855401" y="31049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5</a:t>
            </a:r>
          </a:p>
        </p:txBody>
      </p:sp>
      <p:sp>
        <p:nvSpPr>
          <p:cNvPr id="19" name="Smiley Face 18"/>
          <p:cNvSpPr/>
          <p:nvPr/>
        </p:nvSpPr>
        <p:spPr>
          <a:xfrm>
            <a:off x="9846005" y="302313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4</a:t>
            </a:r>
          </a:p>
        </p:txBody>
      </p:sp>
      <p:sp>
        <p:nvSpPr>
          <p:cNvPr id="20" name="Smiley Face 19"/>
          <p:cNvSpPr/>
          <p:nvPr/>
        </p:nvSpPr>
        <p:spPr>
          <a:xfrm>
            <a:off x="9858056" y="301510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3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9843963" y="311296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2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9844624" y="293842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1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9844192" y="297898"/>
            <a:ext cx="1944056" cy="1797148"/>
          </a:xfrm>
          <a:prstGeom prst="smileyFace">
            <a:avLst/>
          </a:prstGeom>
          <a:gradFill rotWithShape="1">
            <a:gsLst>
              <a:gs pos="0">
                <a:srgbClr val="80D6F4">
                  <a:satMod val="103000"/>
                  <a:lumMod val="102000"/>
                  <a:tint val="94000"/>
                </a:srgbClr>
              </a:gs>
              <a:gs pos="50000">
                <a:srgbClr val="80D6F4">
                  <a:satMod val="110000"/>
                  <a:lumMod val="100000"/>
                  <a:shade val="100000"/>
                </a:srgbClr>
              </a:gs>
              <a:gs pos="100000">
                <a:srgbClr val="80D6F4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>
            <a:solidFill>
              <a:srgbClr val="C3DC8B">
                <a:lumMod val="50000"/>
              </a:srgbClr>
            </a:solidFill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ndara"/>
                <a:ea typeface="+mn-ea"/>
                <a:cs typeface="+mn-cs"/>
              </a:rPr>
              <a:t>0</a:t>
            </a:r>
          </a:p>
        </p:txBody>
      </p:sp>
      <p:sp>
        <p:nvSpPr>
          <p:cNvPr id="24" name="Rectangle 2"/>
          <p:cNvSpPr txBox="1">
            <a:spLocks noChangeArrowheads="1"/>
          </p:cNvSpPr>
          <p:nvPr/>
        </p:nvSpPr>
        <p:spPr>
          <a:xfrm>
            <a:off x="75881" y="2351386"/>
            <a:ext cx="11240516" cy="614903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b="1" kern="1200" cap="all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  </a:t>
            </a:r>
            <a:r>
              <a:rPr kumimoji="0" lang="en-US" sz="3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Khi</a:t>
            </a:r>
            <a:r>
              <a:rPr kumimoji="0" lang="en-US" sz="3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mắt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viễn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thị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đeo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thấu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kính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thích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hợp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để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khắc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phục</a:t>
            </a:r>
            <a:r>
              <a:rPr kumimoji="0" lang="en-US" sz="3000" b="1" i="0" u="none" strike="noStrike" kern="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r>
              <a:rPr kumimoji="0" lang="en-US" sz="3000" b="1" i="0" u="none" strike="noStrike" kern="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thì</a:t>
            </a:r>
            <a:endParaRPr kumimoji="0" lang="en-US" sz="3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Palatino Linotype" pitchFamily="18" charset="0"/>
              <a:ea typeface="+mj-ea"/>
              <a:cs typeface="+mj-cs"/>
            </a:endParaRPr>
          </a:p>
        </p:txBody>
      </p: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678874" y="3222710"/>
            <a:ext cx="10967968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A.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mắt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này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gần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mắt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hơn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vật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26" name="Rectangle 2"/>
          <p:cNvSpPr txBox="1">
            <a:spLocks noChangeArrowheads="1"/>
          </p:cNvSpPr>
          <p:nvPr/>
        </p:nvSpPr>
        <p:spPr>
          <a:xfrm>
            <a:off x="678874" y="4251735"/>
            <a:ext cx="9819930" cy="408560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B.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thấu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kính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này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cho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nằm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ở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lưới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của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mắt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.</a:t>
            </a:r>
            <a:br>
              <a:rPr kumimoji="0" lang="en-US" sz="2800" b="1" i="0" u="none" strike="noStrike" kern="0" cap="none" spc="0" normalizeH="0" baseline="-2500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</a:b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Palatino Linotype" pitchFamily="18" charset="0"/>
                <a:ea typeface="+mj-ea"/>
                <a:cs typeface="+mj-cs"/>
              </a:rPr>
              <a:t> </a:t>
            </a:r>
            <a:endParaRPr kumimoji="0" lang="en-US" sz="32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Palatino Linotype" pitchFamily="18" charset="0"/>
              <a:ea typeface="+mj-ea"/>
              <a:cs typeface="+mj-cs"/>
            </a:endParaRPr>
          </a:p>
        </p:txBody>
      </p:sp>
      <p:sp>
        <p:nvSpPr>
          <p:cNvPr id="27" name="Rectangle 2"/>
          <p:cNvSpPr txBox="1">
            <a:spLocks noChangeArrowheads="1"/>
          </p:cNvSpPr>
          <p:nvPr/>
        </p:nvSpPr>
        <p:spPr>
          <a:xfrm>
            <a:off x="678874" y="4718187"/>
            <a:ext cx="10967968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thấu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kính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này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cho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nằm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ở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lưới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mắt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>
          <a:xfrm>
            <a:off x="678874" y="5463842"/>
            <a:ext cx="10967968" cy="56197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D.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thấu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kính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này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sẽ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cho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ảo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nằm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ở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điểm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cực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cận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của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mắt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.</a:t>
            </a:r>
            <a:endParaRPr kumimoji="0" lang="en-US" sz="2800" b="1" i="0" u="none" strike="noStrike" kern="0" cap="none" spc="0" normalizeH="0" baseline="-2500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0949" y="5206981"/>
            <a:ext cx="966120" cy="966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758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7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9000"/>
                            </p:stCondLst>
                            <p:childTnLst>
                              <p:par>
                                <p:cTn id="6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69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72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5" grpId="1"/>
      <p:bldP spid="26" grpId="0"/>
      <p:bldP spid="26" grpId="1"/>
      <p:bldP spid="27" grpId="0"/>
      <p:bldP spid="27" grpId="1"/>
      <p:bldP spid="2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8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NOTE: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7" name="Rectangle 6"/>
          <p:cNvSpPr/>
          <p:nvPr/>
        </p:nvSpPr>
        <p:spPr>
          <a:xfrm>
            <a:off x="3251201" y="1709679"/>
            <a:ext cx="5586436" cy="255454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Chung </a:t>
            </a:r>
            <a:r>
              <a:rPr kumimoji="0" lang="en-US" sz="8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sức</a:t>
            </a:r>
            <a:endParaRPr kumimoji="0" lang="en-US" sz="8000" b="1" i="0" u="none" strike="noStrike" kern="1200" cap="all" spc="0" normalizeH="0" baseline="0" noProof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pic>
        <p:nvPicPr>
          <p:cNvPr id="2" name="nhac tro choi 1.wm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550400" y="5867400"/>
            <a:ext cx="711200" cy="5334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251201" y="1447800"/>
            <a:ext cx="5586436" cy="255454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Vòng</a:t>
            </a:r>
            <a:r>
              <a:rPr kumimoji="0" lang="en-US" sz="8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8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đặc</a:t>
            </a:r>
            <a:r>
              <a:rPr kumimoji="0" lang="en-US" sz="8000" b="1" i="0" u="none" strike="noStrike" kern="1200" cap="all" spc="0" normalizeH="0" baseline="0" noProof="0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8000" b="1" i="0" u="none" strike="noStrike" kern="1200" cap="all" spc="0" normalizeH="0" baseline="0" noProof="0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biệt</a:t>
            </a:r>
            <a:endParaRPr kumimoji="0" lang="en-US" sz="8000" b="1" i="0" u="none" strike="noStrike" kern="1200" cap="all" spc="0" normalizeH="0" baseline="0" noProof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2054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6" presetClass="exit" presetSubtype="32" fill="hold" grpId="1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94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7" grpId="1"/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169920" y="1641326"/>
            <a:ext cx="5894292" cy="2605208"/>
            <a:chOff x="3555980" y="2242204"/>
            <a:chExt cx="5451494" cy="2436185"/>
          </a:xfrm>
        </p:grpSpPr>
        <p:grpSp>
          <p:nvGrpSpPr>
            <p:cNvPr id="22" name="Group 5"/>
            <p:cNvGrpSpPr>
              <a:grpSpLocks/>
            </p:cNvGrpSpPr>
            <p:nvPr/>
          </p:nvGrpSpPr>
          <p:grpSpPr bwMode="auto">
            <a:xfrm>
              <a:off x="3555980" y="2242204"/>
              <a:ext cx="5451494" cy="2436185"/>
              <a:chOff x="766" y="1457"/>
              <a:chExt cx="1349" cy="562"/>
            </a:xfrm>
          </p:grpSpPr>
          <p:sp>
            <p:nvSpPr>
              <p:cNvPr id="23" name="AutoShape 6"/>
              <p:cNvSpPr>
                <a:spLocks noChangeArrowheads="1"/>
              </p:cNvSpPr>
              <p:nvPr/>
            </p:nvSpPr>
            <p:spPr bwMode="gray">
              <a:xfrm>
                <a:off x="766" y="1512"/>
                <a:ext cx="1349" cy="507"/>
              </a:xfrm>
              <a:prstGeom prst="roundRect">
                <a:avLst>
                  <a:gd name="adj" fmla="val 5000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dist="53882" dir="2700000" algn="ctr" rotWithShape="0">
                  <a:srgbClr val="292929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12700">
                    <a:solidFill>
                      <a:srgbClr val="659A1E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/>
                  <a:ea typeface="+mn-ea"/>
                  <a:cs typeface="+mn-cs"/>
                </a:endParaRPr>
              </a:p>
            </p:txBody>
          </p:sp>
          <p:sp>
            <p:nvSpPr>
              <p:cNvPr id="24" name="AutoShape 7"/>
              <p:cNvSpPr>
                <a:spLocks noChangeArrowheads="1"/>
              </p:cNvSpPr>
              <p:nvPr/>
            </p:nvSpPr>
            <p:spPr bwMode="gray">
              <a:xfrm flipH="1">
                <a:off x="2007" y="1457"/>
                <a:ext cx="59" cy="204"/>
              </a:xfrm>
              <a:prstGeom prst="moon">
                <a:avLst>
                  <a:gd name="adj" fmla="val 22032"/>
                </a:avLst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  <a:alpha val="0"/>
                    </a:srgbClr>
                  </a:gs>
                  <a:gs pos="50000">
                    <a:srgbClr val="FFFFFF">
                      <a:alpha val="84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/>
                  <a:ea typeface="+mn-ea"/>
                  <a:cs typeface="+mn-cs"/>
                </a:endParaRPr>
              </a:p>
            </p:txBody>
          </p:sp>
          <p:sp>
            <p:nvSpPr>
              <p:cNvPr id="25" name="AutoShape 8"/>
              <p:cNvSpPr>
                <a:spLocks noChangeArrowheads="1"/>
              </p:cNvSpPr>
              <p:nvPr/>
            </p:nvSpPr>
            <p:spPr bwMode="gray">
              <a:xfrm>
                <a:off x="766" y="1457"/>
                <a:ext cx="59" cy="204"/>
              </a:xfrm>
              <a:prstGeom prst="moon">
                <a:avLst>
                  <a:gd name="adj" fmla="val 22032"/>
                </a:avLst>
              </a:pr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  <a:alpha val="0"/>
                    </a:srgbClr>
                  </a:gs>
                  <a:gs pos="50000">
                    <a:srgbClr val="FFFFFF">
                      <a:alpha val="84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ndara"/>
                  <a:ea typeface="+mn-ea"/>
                  <a:cs typeface="+mn-cs"/>
                </a:endParaRPr>
              </a:p>
            </p:txBody>
          </p:sp>
        </p:grpSp>
        <p:sp>
          <p:nvSpPr>
            <p:cNvPr id="27" name="Text Box 18"/>
            <p:cNvSpPr txBox="1">
              <a:spLocks noChangeArrowheads="1"/>
            </p:cNvSpPr>
            <p:nvPr/>
          </p:nvSpPr>
          <p:spPr bwMode="white">
            <a:xfrm>
              <a:off x="3675193" y="2823942"/>
              <a:ext cx="5213067" cy="1295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bạn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hãy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so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sánh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đặc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điểm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và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cách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khắc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phục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tật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cận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thị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và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viễn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thị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theo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sau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8F8F8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.</a:t>
              </a:r>
              <a:endPara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8F8F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8323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3679049" y="2455843"/>
            <a:ext cx="2630312" cy="193899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không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điều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mà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rõ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này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đang</a:t>
            </a:r>
            <a:r>
              <a:rPr lang="en-US" sz="30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ở</a:t>
            </a:r>
          </a:p>
        </p:txBody>
      </p:sp>
      <p:sp>
        <p:nvSpPr>
          <p:cNvPr id="12" name="Flowchart: Alternate Process 11"/>
          <p:cNvSpPr/>
          <p:nvPr/>
        </p:nvSpPr>
        <p:spPr>
          <a:xfrm>
            <a:off x="6987466" y="1645920"/>
            <a:ext cx="2432989" cy="974513"/>
          </a:xfrm>
          <a:prstGeom prst="flowChartAlternateProcess">
            <a:avLst/>
          </a:prstGeom>
          <a:solidFill>
            <a:srgbClr val="0070C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A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viễn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3" name="Flowchart: Alternate Process 12"/>
          <p:cNvSpPr/>
          <p:nvPr/>
        </p:nvSpPr>
        <p:spPr>
          <a:xfrm>
            <a:off x="6987466" y="2831663"/>
            <a:ext cx="2432989" cy="866500"/>
          </a:xfrm>
          <a:prstGeom prst="flowChartAlternateProcess">
            <a:avLst/>
          </a:prstGeom>
          <a:solidFill>
            <a:srgbClr val="7030A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B.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vô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4" name="Flowchart: Alternate Process 13"/>
          <p:cNvSpPr/>
          <p:nvPr/>
        </p:nvSpPr>
        <p:spPr>
          <a:xfrm>
            <a:off x="6952645" y="3927681"/>
            <a:ext cx="2431234" cy="934307"/>
          </a:xfrm>
          <a:prstGeom prst="flowChartAlternateProcess">
            <a:avLst/>
          </a:prstGeom>
          <a:solidFill>
            <a:srgbClr val="FF0066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C.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cận</a:t>
            </a:r>
            <a:r>
              <a:rPr lang="en-US" sz="280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79180" y="1260329"/>
            <a:ext cx="187743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all" dirty="0" err="1">
                <a:ln w="9000" cmpd="sng">
                  <a:solidFill>
                    <a:srgbClr val="F8E284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Câu</a:t>
            </a:r>
            <a:r>
              <a:rPr lang="en-US" sz="4400" b="1" cap="all" dirty="0">
                <a:ln w="9000" cmpd="sng">
                  <a:solidFill>
                    <a:srgbClr val="F8E284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1</a:t>
            </a:r>
          </a:p>
        </p:txBody>
      </p:sp>
      <p:sp>
        <p:nvSpPr>
          <p:cNvPr id="16" name="Smiley Face 15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10</a:t>
            </a:r>
          </a:p>
        </p:txBody>
      </p:sp>
      <p:sp>
        <p:nvSpPr>
          <p:cNvPr id="17" name="Smiley Face 16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9</a:t>
            </a:r>
          </a:p>
        </p:txBody>
      </p:sp>
      <p:sp>
        <p:nvSpPr>
          <p:cNvPr id="18" name="Smiley Face 17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8</a:t>
            </a:r>
          </a:p>
        </p:txBody>
      </p:sp>
      <p:sp>
        <p:nvSpPr>
          <p:cNvPr id="19" name="Smiley Face 18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7</a:t>
            </a:r>
          </a:p>
        </p:txBody>
      </p:sp>
      <p:sp>
        <p:nvSpPr>
          <p:cNvPr id="20" name="Smiley Face 19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6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5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4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3</a:t>
            </a:r>
          </a:p>
        </p:txBody>
      </p:sp>
      <p:sp>
        <p:nvSpPr>
          <p:cNvPr id="24" name="Smiley Face 23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2</a:t>
            </a:r>
          </a:p>
        </p:txBody>
      </p:sp>
      <p:sp>
        <p:nvSpPr>
          <p:cNvPr id="25" name="Smiley Face 24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1</a:t>
            </a:r>
          </a:p>
        </p:txBody>
      </p:sp>
      <p:sp>
        <p:nvSpPr>
          <p:cNvPr id="26" name="Smiley Face 25"/>
          <p:cNvSpPr/>
          <p:nvPr/>
        </p:nvSpPr>
        <p:spPr>
          <a:xfrm>
            <a:off x="485842" y="2278990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350974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9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3" grpId="1" animBg="1"/>
      <p:bldP spid="14" grpId="0" animBg="1"/>
      <p:bldP spid="14" grpId="1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332508" y="1773383"/>
          <a:ext cx="11554691" cy="4158364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2611388">
                  <a:extLst>
                    <a:ext uri="{9D8B030D-6E8A-4147-A177-3AD203B41FA5}">
                      <a16:colId xmlns:a16="http://schemas.microsoft.com/office/drawing/2014/main" val="3148091077"/>
                    </a:ext>
                  </a:extLst>
                </a:gridCol>
                <a:gridCol w="5392356">
                  <a:extLst>
                    <a:ext uri="{9D8B030D-6E8A-4147-A177-3AD203B41FA5}">
                      <a16:colId xmlns:a16="http://schemas.microsoft.com/office/drawing/2014/main" val="3590162393"/>
                    </a:ext>
                  </a:extLst>
                </a:gridCol>
                <a:gridCol w="3550947">
                  <a:extLst>
                    <a:ext uri="{9D8B030D-6E8A-4147-A177-3AD203B41FA5}">
                      <a16:colId xmlns:a16="http://schemas.microsoft.com/office/drawing/2014/main" val="1960108358"/>
                    </a:ext>
                  </a:extLst>
                </a:gridCol>
              </a:tblGrid>
              <a:tr h="531244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TẬT</a:t>
                      </a:r>
                      <a:r>
                        <a:rPr lang="en-US" sz="2800" baseline="0" dirty="0">
                          <a:solidFill>
                            <a:srgbClr val="FF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CỦA MẮT</a:t>
                      </a:r>
                      <a:endParaRPr lang="en-US" sz="2800" dirty="0">
                        <a:solidFill>
                          <a:srgbClr val="FF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ĐẶC</a:t>
                      </a:r>
                      <a:r>
                        <a:rPr lang="en-US" sz="2800" baseline="0" dirty="0">
                          <a:solidFill>
                            <a:srgbClr val="FF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ĐIỂM</a:t>
                      </a:r>
                      <a:endParaRPr lang="en-US" sz="2800" dirty="0">
                        <a:solidFill>
                          <a:srgbClr val="FF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CÁCH</a:t>
                      </a:r>
                      <a:r>
                        <a:rPr lang="en-US" sz="2800" baseline="0" dirty="0">
                          <a:solidFill>
                            <a:srgbClr val="FF66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KHẮC PHỤC</a:t>
                      </a:r>
                      <a:endParaRPr lang="en-US" sz="2800" dirty="0">
                        <a:solidFill>
                          <a:srgbClr val="FF66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03181835"/>
                  </a:ext>
                </a:extLst>
              </a:tr>
              <a:tr h="370840">
                <a:tc rowSpan="4"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70C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Mắt</a:t>
                      </a:r>
                      <a:r>
                        <a:rPr lang="en-US" sz="2800" baseline="0" dirty="0">
                          <a:solidFill>
                            <a:srgbClr val="0070C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800" baseline="0" dirty="0" err="1">
                          <a:solidFill>
                            <a:srgbClr val="0070C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cận</a:t>
                      </a:r>
                      <a:endParaRPr lang="en-US" sz="2800" dirty="0">
                        <a:solidFill>
                          <a:srgbClr val="0070C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800" baseline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tụ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:</a:t>
                      </a:r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/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4134491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</a:t>
                      </a:r>
                      <a:r>
                        <a:rPr lang="en-US" sz="2800" baseline="-250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max</a:t>
                      </a:r>
                      <a:r>
                        <a:rPr lang="en-US" sz="2800" baseline="-250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  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OV</a:t>
                      </a:r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2800" baseline="-250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637413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  <a:r>
                        <a:rPr lang="en-US" sz="2800" baseline="-250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3933980"/>
                  </a:ext>
                </a:extLst>
              </a:tr>
              <a:tr h="484293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Khoảng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800" baseline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OC</a:t>
                      </a:r>
                      <a:r>
                        <a:rPr lang="en-US" sz="2800" baseline="-250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</a:t>
                      </a:r>
                      <a:endParaRPr lang="en-US" sz="2800" baseline="-250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8205826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70C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Mắt</a:t>
                      </a:r>
                      <a:r>
                        <a:rPr lang="en-US" sz="2800" baseline="0" dirty="0">
                          <a:solidFill>
                            <a:srgbClr val="0070C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800" baseline="0" dirty="0" err="1">
                          <a:solidFill>
                            <a:srgbClr val="0070C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viễn</a:t>
                      </a:r>
                      <a:endParaRPr lang="en-US" sz="2800" dirty="0">
                        <a:solidFill>
                          <a:srgbClr val="0070C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800" baseline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tụ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:</a:t>
                      </a:r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5651153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</a:t>
                      </a:r>
                      <a:r>
                        <a:rPr lang="en-US" sz="2800" baseline="-2500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max</a:t>
                      </a:r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 OV</a:t>
                      </a:r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31949905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800" baseline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  <a:r>
                        <a:rPr lang="en-US" sz="2800" baseline="-250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</a:t>
                      </a:r>
                      <a:endParaRPr lang="en-US" sz="28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3999655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3976900" y="498269"/>
            <a:ext cx="4575291" cy="830997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all" spc="0" normalizeH="0" baseline="0" noProof="0" dirty="0" err="1">
                <a:ln/>
                <a:solidFill>
                  <a:srgbClr val="FF0000"/>
                </a:solidFill>
                <a:effectLst>
                  <a:outerShdw blurRad="19685" dist="12700" dir="5400000" algn="tl" rotWithShape="0">
                    <a:srgbClr val="F3771A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uLnTx/>
                <a:uFillTx/>
                <a:latin typeface="VNI-Dur" pitchFamily="2" charset="0"/>
                <a:ea typeface="+mn-ea"/>
                <a:cs typeface="+mn-cs"/>
              </a:rPr>
              <a:t>Bảng</a:t>
            </a:r>
            <a:r>
              <a:rPr kumimoji="0" lang="en-US" sz="4800" b="1" i="0" u="none" strike="noStrike" kern="1200" cap="all" spc="0" normalizeH="0" baseline="0" noProof="0" dirty="0">
                <a:ln/>
                <a:solidFill>
                  <a:srgbClr val="FF0000"/>
                </a:solidFill>
                <a:effectLst>
                  <a:outerShdw blurRad="19685" dist="12700" dir="5400000" algn="tl" rotWithShape="0">
                    <a:srgbClr val="F3771A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uLnTx/>
                <a:uFillTx/>
                <a:latin typeface="VNI-Dur" pitchFamily="2" charset="0"/>
                <a:ea typeface="+mn-ea"/>
                <a:cs typeface="+mn-cs"/>
              </a:rPr>
              <a:t> </a:t>
            </a:r>
            <a:r>
              <a:rPr kumimoji="0" lang="en-US" sz="4800" b="1" i="0" u="none" strike="noStrike" kern="1200" cap="all" spc="0" normalizeH="0" baseline="0" noProof="0" dirty="0" err="1">
                <a:ln/>
                <a:solidFill>
                  <a:srgbClr val="FF0000"/>
                </a:solidFill>
                <a:effectLst>
                  <a:outerShdw blurRad="19685" dist="12700" dir="5400000" algn="tl" rotWithShape="0">
                    <a:srgbClr val="F3771A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uLnTx/>
                <a:uFillTx/>
                <a:latin typeface="VNI-Dur" pitchFamily="2" charset="0"/>
                <a:ea typeface="+mn-ea"/>
                <a:cs typeface="+mn-cs"/>
              </a:rPr>
              <a:t>tóm</a:t>
            </a:r>
            <a:r>
              <a:rPr kumimoji="0" lang="en-US" sz="4800" b="1" i="0" u="none" strike="noStrike" kern="1200" cap="all" spc="0" normalizeH="0" baseline="0" noProof="0" dirty="0">
                <a:ln/>
                <a:solidFill>
                  <a:srgbClr val="FF0000"/>
                </a:solidFill>
                <a:effectLst>
                  <a:outerShdw blurRad="19685" dist="12700" dir="5400000" algn="tl" rotWithShape="0">
                    <a:srgbClr val="F3771A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uLnTx/>
                <a:uFillTx/>
                <a:latin typeface="VNI-Dur" pitchFamily="2" charset="0"/>
                <a:ea typeface="+mn-ea"/>
                <a:cs typeface="+mn-cs"/>
              </a:rPr>
              <a:t> </a:t>
            </a:r>
            <a:r>
              <a:rPr kumimoji="0" lang="en-US" sz="4800" b="1" i="0" u="none" strike="noStrike" kern="1200" cap="all" spc="0" normalizeH="0" baseline="0" noProof="0" dirty="0" err="1">
                <a:ln/>
                <a:solidFill>
                  <a:srgbClr val="FF0000"/>
                </a:solidFill>
                <a:effectLst>
                  <a:outerShdw blurRad="19685" dist="12700" dir="5400000" algn="tl" rotWithShape="0">
                    <a:srgbClr val="F3771A">
                      <a:satMod val="130000"/>
                      <a:alpha val="60000"/>
                    </a:srgbClr>
                  </a:outerShdw>
                  <a:reflection blurRad="10000" stA="55000" endPos="48000" dist="500" dir="5400000" sy="-100000" algn="bl" rotWithShape="0"/>
                </a:effectLst>
                <a:uLnTx/>
                <a:uFillTx/>
                <a:latin typeface="VNI-Dur" pitchFamily="2" charset="0"/>
                <a:ea typeface="+mn-ea"/>
                <a:cs typeface="+mn-cs"/>
              </a:rPr>
              <a:t>tắt</a:t>
            </a:r>
            <a:endParaRPr kumimoji="0" lang="en-US" sz="4800" b="1" i="0" u="none" strike="noStrike" kern="1200" cap="all" spc="0" normalizeH="0" baseline="0" noProof="0" dirty="0">
              <a:ln/>
              <a:solidFill>
                <a:srgbClr val="FF0000"/>
              </a:solidFill>
              <a:effectLst>
                <a:outerShdw blurRad="19685" dist="12700" dir="5400000" algn="tl" rotWithShape="0">
                  <a:srgbClr val="F3771A">
                    <a:satMod val="130000"/>
                    <a:alpha val="60000"/>
                  </a:srgbClr>
                </a:outerShdw>
                <a:reflection blurRad="10000" stA="55000" endPos="48000" dist="500" dir="5400000" sy="-100000" algn="bl" rotWithShape="0"/>
              </a:effectLst>
              <a:uLnTx/>
              <a:uFillTx/>
              <a:latin typeface="VNI-Dur" pitchFamily="2" charset="0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976900" y="2336117"/>
            <a:ext cx="421140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mắt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thường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04541" y="2801098"/>
            <a:ext cx="4940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&lt;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535266" y="3379738"/>
            <a:ext cx="439575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gần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mắt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thường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111137" y="3852565"/>
            <a:ext cx="15263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hữu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hạn</a:t>
            </a:r>
            <a:endParaRPr kumimoji="0" lang="en-US" sz="2800" b="0" i="0" u="none" strike="noStrike" kern="1200" cap="none" spc="0" normalizeH="0" baseline="-2500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934419" y="4379326"/>
            <a:ext cx="429636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mắt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thường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76217" y="4877384"/>
            <a:ext cx="3946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&gt;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535266" y="5419386"/>
            <a:ext cx="407515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xa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mắt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thường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8560668" y="2734161"/>
            <a:ext cx="300274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Đeo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phân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kì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8905529" y="3495308"/>
            <a:ext cx="7136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Candara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544772" y="3454176"/>
            <a:ext cx="106311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OC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</a:t>
            </a:r>
            <a:endParaRPr kumimoji="0" lang="en-US" sz="2800" b="0" i="0" u="none" strike="noStrike" kern="1200" cap="none" spc="0" normalizeH="0" baseline="-2500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488990" y="4462645"/>
            <a:ext cx="334370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Đeo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hội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tụ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</a:t>
            </a:r>
            <a:r>
              <a:rPr kumimoji="0" lang="en-US" sz="2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sao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mắt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nhìn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gần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như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796548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tật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796548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1621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7" grpId="0"/>
      <p:bldP spid="18" grpId="0"/>
      <p:bldP spid="2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9" name="AutoShape 3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FFFF00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0" name="AutoShape 4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FF0066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1" name="AutoShape 5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00CCFF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2" name="AutoShape 6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FF9999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3" name="AutoShape 7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00FF00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4" name="AutoShape 8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CC00FF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5" name="AutoShape 9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00FF00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6" name="AutoShape 10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solidFill>
            <a:srgbClr val="FFFF66"/>
          </a:soli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7" name="AutoShape 11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000082"/>
              </a:gs>
              <a:gs pos="15000">
                <a:srgbClr val="66008F"/>
              </a:gs>
              <a:gs pos="32499">
                <a:srgbClr val="BA0066"/>
              </a:gs>
              <a:gs pos="45000">
                <a:srgbClr val="FF0000"/>
              </a:gs>
              <a:gs pos="50000">
                <a:srgbClr val="FF8200"/>
              </a:gs>
              <a:gs pos="55001">
                <a:srgbClr val="FF0000"/>
              </a:gs>
              <a:gs pos="67501">
                <a:srgbClr val="BA0066"/>
              </a:gs>
              <a:gs pos="85000">
                <a:srgbClr val="66008F"/>
              </a:gs>
              <a:gs pos="100000">
                <a:srgbClr val="000082"/>
              </a:gs>
            </a:gsLst>
            <a:lin ang="54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8" name="AutoShape 12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DCEBF5"/>
              </a:gs>
              <a:gs pos="4000">
                <a:srgbClr val="83A7C3"/>
              </a:gs>
              <a:gs pos="6500">
                <a:srgbClr val="768FB9"/>
              </a:gs>
              <a:gs pos="10501">
                <a:srgbClr val="83A7C3"/>
              </a:gs>
              <a:gs pos="26000">
                <a:srgbClr val="FFFFFF"/>
              </a:gs>
              <a:gs pos="28000">
                <a:srgbClr val="9C6563"/>
              </a:gs>
              <a:gs pos="29000">
                <a:srgbClr val="80302D"/>
              </a:gs>
              <a:gs pos="35501">
                <a:srgbClr val="C0524E"/>
              </a:gs>
              <a:gs pos="47000">
                <a:srgbClr val="EBDAD4"/>
              </a:gs>
              <a:gs pos="50000">
                <a:srgbClr val="55261C"/>
              </a:gs>
              <a:gs pos="53000">
                <a:srgbClr val="EBDAD4"/>
              </a:gs>
              <a:gs pos="64500">
                <a:srgbClr val="C0524E"/>
              </a:gs>
              <a:gs pos="71000">
                <a:srgbClr val="80302D"/>
              </a:gs>
              <a:gs pos="72000">
                <a:srgbClr val="9C6563"/>
              </a:gs>
              <a:gs pos="74000">
                <a:srgbClr val="FFFFFF"/>
              </a:gs>
              <a:gs pos="89500">
                <a:srgbClr val="83A7C3"/>
              </a:gs>
              <a:gs pos="93500">
                <a:srgbClr val="768FB9"/>
              </a:gs>
              <a:gs pos="96000">
                <a:srgbClr val="83A7C3"/>
              </a:gs>
              <a:gs pos="100000">
                <a:srgbClr val="DCEBF5"/>
              </a:gs>
            </a:gsLst>
            <a:lin ang="54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89" name="AutoShape 13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000000"/>
              </a:gs>
              <a:gs pos="20000">
                <a:srgbClr val="000040"/>
              </a:gs>
              <a:gs pos="50000">
                <a:srgbClr val="400040"/>
              </a:gs>
              <a:gs pos="75000">
                <a:srgbClr val="8F0040"/>
              </a:gs>
              <a:gs pos="89999">
                <a:srgbClr val="F27300"/>
              </a:gs>
              <a:gs pos="100000">
                <a:srgbClr val="FFBF00"/>
              </a:gs>
            </a:gsLst>
            <a:lin ang="54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90" name="AutoShape 14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000082"/>
              </a:gs>
              <a:gs pos="30000">
                <a:srgbClr val="66008F"/>
              </a:gs>
              <a:gs pos="64999">
                <a:srgbClr val="BA0066"/>
              </a:gs>
              <a:gs pos="89999">
                <a:srgbClr val="FF0000"/>
              </a:gs>
              <a:gs pos="100000">
                <a:srgbClr val="FF8200"/>
              </a:gs>
            </a:gsLst>
            <a:lin ang="54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91" name="AutoShape 15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FF3399"/>
              </a:gs>
              <a:gs pos="25000">
                <a:srgbClr val="FF6633"/>
              </a:gs>
              <a:gs pos="50000">
                <a:srgbClr val="FFFF00"/>
              </a:gs>
              <a:gs pos="75000">
                <a:srgbClr val="01A78F"/>
              </a:gs>
              <a:gs pos="100000">
                <a:srgbClr val="3366FF"/>
              </a:gs>
            </a:gsLst>
            <a:lin ang="54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92" name="AutoShape 16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000082"/>
              </a:gs>
              <a:gs pos="13000">
                <a:srgbClr val="0047FF"/>
              </a:gs>
              <a:gs pos="28000">
                <a:srgbClr val="000082"/>
              </a:gs>
              <a:gs pos="42999">
                <a:srgbClr val="0047FF"/>
              </a:gs>
              <a:gs pos="58000">
                <a:srgbClr val="000082"/>
              </a:gs>
              <a:gs pos="72000">
                <a:srgbClr val="0047FF"/>
              </a:gs>
              <a:gs pos="87000">
                <a:srgbClr val="000082"/>
              </a:gs>
              <a:gs pos="100000">
                <a:srgbClr val="0047FF"/>
              </a:gs>
            </a:gsLst>
            <a:lin ang="27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93" name="AutoShape 17"/>
          <p:cNvSpPr>
            <a:spLocks noChangeArrowheads="1"/>
          </p:cNvSpPr>
          <p:nvPr/>
        </p:nvSpPr>
        <p:spPr bwMode="auto">
          <a:xfrm>
            <a:off x="5384800" y="3124200"/>
            <a:ext cx="711200" cy="457200"/>
          </a:xfrm>
          <a:prstGeom prst="star5">
            <a:avLst/>
          </a:prstGeom>
          <a:gradFill rotWithShape="1">
            <a:gsLst>
              <a:gs pos="0">
                <a:srgbClr val="825600"/>
              </a:gs>
              <a:gs pos="13000">
                <a:srgbClr val="FFA800"/>
              </a:gs>
              <a:gs pos="28000">
                <a:srgbClr val="825600"/>
              </a:gs>
              <a:gs pos="42999">
                <a:srgbClr val="FFA800"/>
              </a:gs>
              <a:gs pos="58000">
                <a:srgbClr val="825600"/>
              </a:gs>
              <a:gs pos="72000">
                <a:srgbClr val="FFA800"/>
              </a:gs>
              <a:gs pos="87000">
                <a:srgbClr val="825600"/>
              </a:gs>
              <a:gs pos="100000">
                <a:srgbClr val="FFA800"/>
              </a:gs>
            </a:gsLst>
            <a:lin ang="2700000" scaled="1"/>
          </a:gradFill>
          <a:ln w="9525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8194" name="Line 18"/>
          <p:cNvSpPr>
            <a:spLocks noChangeShapeType="1"/>
          </p:cNvSpPr>
          <p:nvPr/>
        </p:nvSpPr>
        <p:spPr bwMode="auto">
          <a:xfrm>
            <a:off x="5689600" y="4191000"/>
            <a:ext cx="0" cy="381000"/>
          </a:xfrm>
          <a:prstGeom prst="line">
            <a:avLst/>
          </a:prstGeom>
          <a:noFill/>
          <a:ln w="9525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195" name="AutoShape 19"/>
          <p:cNvSpPr>
            <a:spLocks noChangeArrowheads="1"/>
          </p:cNvSpPr>
          <p:nvPr/>
        </p:nvSpPr>
        <p:spPr bwMode="auto">
          <a:xfrm>
            <a:off x="4409440" y="2514600"/>
            <a:ext cx="2560320" cy="1752600"/>
          </a:xfrm>
          <a:prstGeom prst="star5">
            <a:avLst/>
          </a:prstGeom>
          <a:gradFill rotWithShape="1">
            <a:gsLst>
              <a:gs pos="0">
                <a:srgbClr val="A603AB"/>
              </a:gs>
              <a:gs pos="21001">
                <a:srgbClr val="0819FB"/>
              </a:gs>
              <a:gs pos="35001">
                <a:srgbClr val="1A8D48"/>
              </a:gs>
              <a:gs pos="52000">
                <a:srgbClr val="FFFF00"/>
              </a:gs>
              <a:gs pos="73000">
                <a:srgbClr val="EE3F17"/>
              </a:gs>
              <a:gs pos="88000">
                <a:srgbClr val="E81766"/>
              </a:gs>
              <a:gs pos="100000">
                <a:srgbClr val="A603A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SG" sz="18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.VnBlack" pitchFamily="34" charset="0"/>
              <a:ea typeface="+mn-ea"/>
              <a:cs typeface="Arial" charset="0"/>
            </a:endParaRPr>
          </a:p>
        </p:txBody>
      </p:sp>
      <p:sp>
        <p:nvSpPr>
          <p:cNvPr id="178196" name="Line 20"/>
          <p:cNvSpPr>
            <a:spLocks noChangeShapeType="1"/>
          </p:cNvSpPr>
          <p:nvPr/>
        </p:nvSpPr>
        <p:spPr bwMode="auto">
          <a:xfrm>
            <a:off x="5689600" y="4953000"/>
            <a:ext cx="0" cy="5334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197" name="Line 21"/>
          <p:cNvSpPr>
            <a:spLocks noChangeShapeType="1"/>
          </p:cNvSpPr>
          <p:nvPr/>
        </p:nvSpPr>
        <p:spPr bwMode="auto">
          <a:xfrm>
            <a:off x="5689600" y="5867400"/>
            <a:ext cx="0" cy="533400"/>
          </a:xfrm>
          <a:prstGeom prst="line">
            <a:avLst/>
          </a:prstGeom>
          <a:noFill/>
          <a:ln w="9525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198" name="Line 22"/>
          <p:cNvSpPr>
            <a:spLocks noChangeShapeType="1"/>
          </p:cNvSpPr>
          <p:nvPr/>
        </p:nvSpPr>
        <p:spPr bwMode="auto">
          <a:xfrm>
            <a:off x="5791200" y="304800"/>
            <a:ext cx="0" cy="381000"/>
          </a:xfrm>
          <a:prstGeom prst="line">
            <a:avLst/>
          </a:prstGeom>
          <a:noFill/>
          <a:ln w="9525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199" name="Line 23"/>
          <p:cNvSpPr>
            <a:spLocks noChangeShapeType="1"/>
          </p:cNvSpPr>
          <p:nvPr/>
        </p:nvSpPr>
        <p:spPr bwMode="auto">
          <a:xfrm>
            <a:off x="5791200" y="1066800"/>
            <a:ext cx="0" cy="5334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0" name="Line 24"/>
          <p:cNvSpPr>
            <a:spLocks noChangeShapeType="1"/>
          </p:cNvSpPr>
          <p:nvPr/>
        </p:nvSpPr>
        <p:spPr bwMode="auto">
          <a:xfrm>
            <a:off x="5791200" y="1981200"/>
            <a:ext cx="0" cy="533400"/>
          </a:xfrm>
          <a:prstGeom prst="line">
            <a:avLst/>
          </a:prstGeom>
          <a:noFill/>
          <a:ln w="9525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1" name="Line 25"/>
          <p:cNvSpPr>
            <a:spLocks noChangeShapeType="1"/>
          </p:cNvSpPr>
          <p:nvPr/>
        </p:nvSpPr>
        <p:spPr bwMode="auto">
          <a:xfrm>
            <a:off x="6807200" y="3505200"/>
            <a:ext cx="1016000" cy="152400"/>
          </a:xfrm>
          <a:prstGeom prst="line">
            <a:avLst/>
          </a:prstGeom>
          <a:noFill/>
          <a:ln w="9525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2" name="Line 26"/>
          <p:cNvSpPr>
            <a:spLocks noChangeShapeType="1"/>
          </p:cNvSpPr>
          <p:nvPr/>
        </p:nvSpPr>
        <p:spPr bwMode="auto">
          <a:xfrm>
            <a:off x="8331200" y="3733800"/>
            <a:ext cx="1625600" cy="2286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3" name="Line 27"/>
          <p:cNvSpPr>
            <a:spLocks noChangeShapeType="1"/>
          </p:cNvSpPr>
          <p:nvPr/>
        </p:nvSpPr>
        <p:spPr bwMode="auto">
          <a:xfrm>
            <a:off x="10363200" y="4038600"/>
            <a:ext cx="1828800" cy="304800"/>
          </a:xfrm>
          <a:prstGeom prst="line">
            <a:avLst/>
          </a:prstGeom>
          <a:noFill/>
          <a:ln w="9525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4" name="Line 28"/>
          <p:cNvSpPr>
            <a:spLocks noChangeShapeType="1"/>
          </p:cNvSpPr>
          <p:nvPr/>
        </p:nvSpPr>
        <p:spPr bwMode="auto">
          <a:xfrm>
            <a:off x="-101600" y="2362200"/>
            <a:ext cx="1016000" cy="152400"/>
          </a:xfrm>
          <a:prstGeom prst="line">
            <a:avLst/>
          </a:prstGeom>
          <a:noFill/>
          <a:ln w="9525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5" name="Line 29"/>
          <p:cNvSpPr>
            <a:spLocks noChangeShapeType="1"/>
          </p:cNvSpPr>
          <p:nvPr/>
        </p:nvSpPr>
        <p:spPr bwMode="auto">
          <a:xfrm>
            <a:off x="1422400" y="2590800"/>
            <a:ext cx="1625600" cy="2286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6" name="Line 30"/>
          <p:cNvSpPr>
            <a:spLocks noChangeShapeType="1"/>
          </p:cNvSpPr>
          <p:nvPr/>
        </p:nvSpPr>
        <p:spPr bwMode="auto">
          <a:xfrm>
            <a:off x="3454400" y="2895600"/>
            <a:ext cx="1828800" cy="304800"/>
          </a:xfrm>
          <a:prstGeom prst="line">
            <a:avLst/>
          </a:prstGeom>
          <a:noFill/>
          <a:ln w="9525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7" name="Line 31"/>
          <p:cNvSpPr>
            <a:spLocks noChangeShapeType="1"/>
          </p:cNvSpPr>
          <p:nvPr/>
        </p:nvSpPr>
        <p:spPr bwMode="auto">
          <a:xfrm flipV="1">
            <a:off x="7416800" y="2971800"/>
            <a:ext cx="1016000" cy="152400"/>
          </a:xfrm>
          <a:prstGeom prst="line">
            <a:avLst/>
          </a:prstGeom>
          <a:noFill/>
          <a:ln w="9525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8" name="Line 32"/>
          <p:cNvSpPr>
            <a:spLocks noChangeShapeType="1"/>
          </p:cNvSpPr>
          <p:nvPr/>
        </p:nvSpPr>
        <p:spPr bwMode="auto">
          <a:xfrm flipV="1">
            <a:off x="8737600" y="2667000"/>
            <a:ext cx="1524000" cy="228600"/>
          </a:xfrm>
          <a:prstGeom prst="line">
            <a:avLst/>
          </a:prstGeom>
          <a:noFill/>
          <a:ln w="952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09" name="Line 33"/>
          <p:cNvSpPr>
            <a:spLocks noChangeShapeType="1"/>
          </p:cNvSpPr>
          <p:nvPr/>
        </p:nvSpPr>
        <p:spPr bwMode="auto">
          <a:xfrm flipV="1">
            <a:off x="10668000" y="2362200"/>
            <a:ext cx="1524000" cy="2286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0" name="Line 34"/>
          <p:cNvSpPr>
            <a:spLocks noChangeShapeType="1"/>
          </p:cNvSpPr>
          <p:nvPr/>
        </p:nvSpPr>
        <p:spPr bwMode="auto">
          <a:xfrm flipV="1">
            <a:off x="101600" y="4114800"/>
            <a:ext cx="1016000" cy="152400"/>
          </a:xfrm>
          <a:prstGeom prst="line">
            <a:avLst/>
          </a:prstGeom>
          <a:noFill/>
          <a:ln w="9525">
            <a:solidFill>
              <a:srgbClr val="FF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1" name="Line 35"/>
          <p:cNvSpPr>
            <a:spLocks noChangeShapeType="1"/>
          </p:cNvSpPr>
          <p:nvPr/>
        </p:nvSpPr>
        <p:spPr bwMode="auto">
          <a:xfrm flipV="1">
            <a:off x="1422400" y="3810000"/>
            <a:ext cx="1524000" cy="228600"/>
          </a:xfrm>
          <a:prstGeom prst="line">
            <a:avLst/>
          </a:prstGeom>
          <a:noFill/>
          <a:ln w="952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2" name="Line 36"/>
          <p:cNvSpPr>
            <a:spLocks noChangeShapeType="1"/>
          </p:cNvSpPr>
          <p:nvPr/>
        </p:nvSpPr>
        <p:spPr bwMode="auto">
          <a:xfrm flipV="1">
            <a:off x="3352800" y="3505200"/>
            <a:ext cx="1524000" cy="2286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3" name="Line 37"/>
          <p:cNvSpPr>
            <a:spLocks noChangeShapeType="1"/>
          </p:cNvSpPr>
          <p:nvPr/>
        </p:nvSpPr>
        <p:spPr bwMode="auto">
          <a:xfrm flipH="1">
            <a:off x="4470400" y="4267200"/>
            <a:ext cx="406400" cy="533400"/>
          </a:xfrm>
          <a:prstGeom prst="line">
            <a:avLst/>
          </a:prstGeom>
          <a:noFill/>
          <a:ln w="9525">
            <a:solidFill>
              <a:srgbClr val="99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4" name="Line 38"/>
          <p:cNvSpPr>
            <a:spLocks noChangeShapeType="1"/>
          </p:cNvSpPr>
          <p:nvPr/>
        </p:nvSpPr>
        <p:spPr bwMode="auto">
          <a:xfrm flipH="1">
            <a:off x="3251200" y="5943600"/>
            <a:ext cx="406400" cy="5334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5" name="Line 39"/>
          <p:cNvSpPr>
            <a:spLocks noChangeShapeType="1"/>
          </p:cNvSpPr>
          <p:nvPr/>
        </p:nvSpPr>
        <p:spPr bwMode="auto">
          <a:xfrm flipH="1">
            <a:off x="7924800" y="304800"/>
            <a:ext cx="406400" cy="533400"/>
          </a:xfrm>
          <a:prstGeom prst="line">
            <a:avLst/>
          </a:prstGeom>
          <a:noFill/>
          <a:ln w="9525">
            <a:solidFill>
              <a:srgbClr val="99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6" name="Line 40"/>
          <p:cNvSpPr>
            <a:spLocks noChangeShapeType="1"/>
          </p:cNvSpPr>
          <p:nvPr/>
        </p:nvSpPr>
        <p:spPr bwMode="auto">
          <a:xfrm flipH="1">
            <a:off x="6705600" y="1981200"/>
            <a:ext cx="406400" cy="5334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7" name="Line 41"/>
          <p:cNvSpPr>
            <a:spLocks noChangeShapeType="1"/>
          </p:cNvSpPr>
          <p:nvPr/>
        </p:nvSpPr>
        <p:spPr bwMode="auto">
          <a:xfrm>
            <a:off x="6400800" y="4267200"/>
            <a:ext cx="406400" cy="457200"/>
          </a:xfrm>
          <a:prstGeom prst="line">
            <a:avLst/>
          </a:prstGeom>
          <a:noFill/>
          <a:ln w="9525">
            <a:solidFill>
              <a:srgbClr val="99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8" name="Line 42"/>
          <p:cNvSpPr>
            <a:spLocks noChangeShapeType="1"/>
          </p:cNvSpPr>
          <p:nvPr/>
        </p:nvSpPr>
        <p:spPr bwMode="auto">
          <a:xfrm>
            <a:off x="7620000" y="5943600"/>
            <a:ext cx="812800" cy="914400"/>
          </a:xfrm>
          <a:prstGeom prst="line">
            <a:avLst/>
          </a:prstGeom>
          <a:noFill/>
          <a:ln w="952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19" name="Line 43"/>
          <p:cNvSpPr>
            <a:spLocks noChangeShapeType="1"/>
          </p:cNvSpPr>
          <p:nvPr/>
        </p:nvSpPr>
        <p:spPr bwMode="auto">
          <a:xfrm>
            <a:off x="3251200" y="228600"/>
            <a:ext cx="406400" cy="457200"/>
          </a:xfrm>
          <a:prstGeom prst="line">
            <a:avLst/>
          </a:prstGeom>
          <a:noFill/>
          <a:ln w="9525">
            <a:solidFill>
              <a:srgbClr val="99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0" name="Line 44"/>
          <p:cNvSpPr>
            <a:spLocks noChangeShapeType="1"/>
          </p:cNvSpPr>
          <p:nvPr/>
        </p:nvSpPr>
        <p:spPr bwMode="auto">
          <a:xfrm>
            <a:off x="4470400" y="1905000"/>
            <a:ext cx="812800" cy="914400"/>
          </a:xfrm>
          <a:prstGeom prst="line">
            <a:avLst/>
          </a:prstGeom>
          <a:noFill/>
          <a:ln w="952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1" name="Line 45"/>
          <p:cNvSpPr>
            <a:spLocks noChangeShapeType="1"/>
          </p:cNvSpPr>
          <p:nvPr/>
        </p:nvSpPr>
        <p:spPr bwMode="auto">
          <a:xfrm flipH="1">
            <a:off x="3048000" y="3962400"/>
            <a:ext cx="1625600" cy="762000"/>
          </a:xfrm>
          <a:prstGeom prst="line">
            <a:avLst/>
          </a:prstGeom>
          <a:noFill/>
          <a:ln w="9525">
            <a:solidFill>
              <a:srgbClr val="FF99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2" name="Line 46"/>
          <p:cNvSpPr>
            <a:spLocks noChangeShapeType="1"/>
          </p:cNvSpPr>
          <p:nvPr/>
        </p:nvSpPr>
        <p:spPr bwMode="auto">
          <a:xfrm flipH="1">
            <a:off x="0" y="5715000"/>
            <a:ext cx="1320800" cy="685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3" name="Line 47"/>
          <p:cNvSpPr>
            <a:spLocks noChangeShapeType="1"/>
          </p:cNvSpPr>
          <p:nvPr/>
        </p:nvSpPr>
        <p:spPr bwMode="auto">
          <a:xfrm flipH="1">
            <a:off x="9956800" y="381000"/>
            <a:ext cx="1625600" cy="762000"/>
          </a:xfrm>
          <a:prstGeom prst="line">
            <a:avLst/>
          </a:prstGeom>
          <a:noFill/>
          <a:ln w="9525">
            <a:solidFill>
              <a:srgbClr val="FF99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4" name="Line 48"/>
          <p:cNvSpPr>
            <a:spLocks noChangeShapeType="1"/>
          </p:cNvSpPr>
          <p:nvPr/>
        </p:nvSpPr>
        <p:spPr bwMode="auto">
          <a:xfrm flipH="1">
            <a:off x="6908800" y="2133600"/>
            <a:ext cx="1320800" cy="685800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5" name="Line 49"/>
          <p:cNvSpPr>
            <a:spLocks noChangeShapeType="1"/>
          </p:cNvSpPr>
          <p:nvPr/>
        </p:nvSpPr>
        <p:spPr bwMode="auto">
          <a:xfrm>
            <a:off x="7010400" y="4038600"/>
            <a:ext cx="1625600" cy="685800"/>
          </a:xfrm>
          <a:prstGeom prst="line">
            <a:avLst/>
          </a:prstGeom>
          <a:noFill/>
          <a:ln w="9525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6" name="Line 50"/>
          <p:cNvSpPr>
            <a:spLocks noChangeShapeType="1"/>
          </p:cNvSpPr>
          <p:nvPr/>
        </p:nvSpPr>
        <p:spPr bwMode="auto">
          <a:xfrm>
            <a:off x="3454400" y="2209800"/>
            <a:ext cx="1117600" cy="609600"/>
          </a:xfrm>
          <a:prstGeom prst="line">
            <a:avLst/>
          </a:prstGeom>
          <a:noFill/>
          <a:ln w="9525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7" name="Line 51"/>
          <p:cNvSpPr>
            <a:spLocks noChangeShapeType="1"/>
          </p:cNvSpPr>
          <p:nvPr/>
        </p:nvSpPr>
        <p:spPr bwMode="auto">
          <a:xfrm>
            <a:off x="1016000" y="990600"/>
            <a:ext cx="1625600" cy="685800"/>
          </a:xfrm>
          <a:prstGeom prst="line">
            <a:avLst/>
          </a:prstGeom>
          <a:noFill/>
          <a:ln w="9525">
            <a:solidFill>
              <a:srgbClr val="00CC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28" name="Line 52"/>
          <p:cNvSpPr>
            <a:spLocks noChangeShapeType="1"/>
          </p:cNvSpPr>
          <p:nvPr/>
        </p:nvSpPr>
        <p:spPr bwMode="auto">
          <a:xfrm>
            <a:off x="10871200" y="5943600"/>
            <a:ext cx="1117600" cy="609600"/>
          </a:xfrm>
          <a:prstGeom prst="line">
            <a:avLst/>
          </a:prstGeom>
          <a:noFill/>
          <a:ln w="9525">
            <a:solidFill>
              <a:srgbClr val="FF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Segoe Print"/>
              <a:ea typeface="+mn-ea"/>
              <a:cs typeface="+mn-cs"/>
            </a:endParaRPr>
          </a:p>
        </p:txBody>
      </p:sp>
      <p:sp>
        <p:nvSpPr>
          <p:cNvPr id="178233" name="Rectangle 57"/>
          <p:cNvSpPr>
            <a:spLocks noChangeArrowheads="1"/>
          </p:cNvSpPr>
          <p:nvPr/>
        </p:nvSpPr>
        <p:spPr bwMode="auto">
          <a:xfrm>
            <a:off x="2235201" y="304800"/>
            <a:ext cx="8534399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t>Ch</a:t>
            </a:r>
            <a:r>
              <a:rPr kumimoji="0" lang="en-SG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t>úc mừng bạn đã nhận được </a:t>
            </a:r>
            <a:r>
              <a:rPr kumimoji="0" lang="en-SG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t>một phần quà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SG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Print"/>
                <a:ea typeface="+mn-ea"/>
                <a:cs typeface="+mn-cs"/>
              </a:rPr>
              <a:t>là một tràng pháo tay của lớp !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963240"/>
      </p:ext>
    </p:extLst>
  </p:cSld>
  <p:clrMapOvr>
    <a:masterClrMapping/>
  </p:clrMapOvr>
  <p:transition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" fill="hold"/>
                                        <p:tgtEl>
                                          <p:spTgt spid="178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-0.42916 -3.69942E-6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78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00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-0.3625 -0.2108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78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0" y="-105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-0.2625 -0.35514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78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00" y="-1780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-0.12916 -0.4439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78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00" y="-2220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00417 -0.48832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78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" y="-2440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17917 -0.4550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78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00" y="-2280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32084 -0.3884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178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00" y="-1940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42084 -0.2441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00" y="-1220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47084 -3.69942E-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78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500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25 0.0111 L 0.44167 0.2441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78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00" y="117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29584 0.38844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781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00" y="1940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0.09584 0.46613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78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00" y="2330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-0.1125 0.45503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178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00" y="2280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69942E-6 L -0.26667 0.37734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78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300" y="1890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5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69942E-6 L -0.37083 0.23307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1781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500" y="1170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1000" fill="hold"/>
                                        <p:tgtEl>
                                          <p:spTgt spid="17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1000" fill="hold"/>
                                        <p:tgtEl>
                                          <p:spTgt spid="17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1000" fill="hold"/>
                                        <p:tgtEl>
                                          <p:spTgt spid="17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1000" fill="hold"/>
                                        <p:tgtEl>
                                          <p:spTgt spid="17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1000" fill="hold"/>
                                        <p:tgtEl>
                                          <p:spTgt spid="17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1000" fill="hold"/>
                                        <p:tgtEl>
                                          <p:spTgt spid="17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1000" fill="hold"/>
                                        <p:tgtEl>
                                          <p:spTgt spid="17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1000" fill="hold"/>
                                        <p:tgtEl>
                                          <p:spTgt spid="17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1000" fill="hold"/>
                                        <p:tgtEl>
                                          <p:spTgt spid="17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1000" fill="hold"/>
                                        <p:tgtEl>
                                          <p:spTgt spid="17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1000" fill="hold"/>
                                        <p:tgtEl>
                                          <p:spTgt spid="17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1000" fill="hold"/>
                                        <p:tgtEl>
                                          <p:spTgt spid="17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1000" fill="hold"/>
                                        <p:tgtEl>
                                          <p:spTgt spid="17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1000" fill="hold"/>
                                        <p:tgtEl>
                                          <p:spTgt spid="17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1000" fill="hold"/>
                                        <p:tgtEl>
                                          <p:spTgt spid="17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1000" fill="hold"/>
                                        <p:tgtEl>
                                          <p:spTgt spid="178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1000" fill="hold"/>
                                        <p:tgtEl>
                                          <p:spTgt spid="178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1000" fill="hold"/>
                                        <p:tgtEl>
                                          <p:spTgt spid="17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1000" fill="hold"/>
                                        <p:tgtEl>
                                          <p:spTgt spid="17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1000" fill="hold"/>
                                        <p:tgtEl>
                                          <p:spTgt spid="17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1000" fill="hold"/>
                                        <p:tgtEl>
                                          <p:spTgt spid="17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1000" fill="hold"/>
                                        <p:tgtEl>
                                          <p:spTgt spid="17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1000" fill="hold"/>
                                        <p:tgtEl>
                                          <p:spTgt spid="178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1000" fill="hold"/>
                                        <p:tgtEl>
                                          <p:spTgt spid="17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6" dur="1000" fill="hold"/>
                                        <p:tgtEl>
                                          <p:spTgt spid="17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8" dur="1000" fill="hold"/>
                                        <p:tgtEl>
                                          <p:spTgt spid="17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1000" fill="hold"/>
                                        <p:tgtEl>
                                          <p:spTgt spid="17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2" dur="1000" fill="hold"/>
                                        <p:tgtEl>
                                          <p:spTgt spid="17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4" dur="1000" fill="hold"/>
                                        <p:tgtEl>
                                          <p:spTgt spid="178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1000" fill="hold"/>
                                        <p:tgtEl>
                                          <p:spTgt spid="178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8" dur="1000" fill="hold"/>
                                        <p:tgtEl>
                                          <p:spTgt spid="17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0" dur="1000" fill="hold"/>
                                        <p:tgtEl>
                                          <p:spTgt spid="178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1000" fill="hold"/>
                                        <p:tgtEl>
                                          <p:spTgt spid="178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4" dur="1000" fill="hold"/>
                                        <p:tgtEl>
                                          <p:spTgt spid="17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6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1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78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79" grpId="0" animBg="1"/>
      <p:bldP spid="178180" grpId="0" animBg="1"/>
      <p:bldP spid="178181" grpId="0" animBg="1"/>
      <p:bldP spid="178182" grpId="0" animBg="1"/>
      <p:bldP spid="178183" grpId="0" animBg="1"/>
      <p:bldP spid="178184" grpId="0" animBg="1"/>
      <p:bldP spid="178185" grpId="0" animBg="1"/>
      <p:bldP spid="178186" grpId="0" animBg="1"/>
      <p:bldP spid="178187" grpId="0" animBg="1"/>
      <p:bldP spid="178188" grpId="0" animBg="1"/>
      <p:bldP spid="178189" grpId="0" animBg="1"/>
      <p:bldP spid="178190" grpId="0" animBg="1"/>
      <p:bldP spid="178191" grpId="0" animBg="1"/>
      <p:bldP spid="178192" grpId="0" animBg="1"/>
      <p:bldP spid="178193" grpId="0" animBg="1"/>
      <p:bldP spid="178194" grpId="0" animBg="1"/>
      <p:bldP spid="178195" grpId="0" animBg="1"/>
      <p:bldP spid="178196" grpId="0" animBg="1"/>
      <p:bldP spid="178197" grpId="0" animBg="1"/>
      <p:bldP spid="178198" grpId="0" animBg="1"/>
      <p:bldP spid="178199" grpId="0" animBg="1"/>
      <p:bldP spid="178200" grpId="0" animBg="1"/>
      <p:bldP spid="178201" grpId="0" animBg="1"/>
      <p:bldP spid="178202" grpId="0" animBg="1"/>
      <p:bldP spid="178203" grpId="0" animBg="1"/>
      <p:bldP spid="178204" grpId="0" animBg="1"/>
      <p:bldP spid="178205" grpId="0" animBg="1"/>
      <p:bldP spid="178206" grpId="0" animBg="1"/>
      <p:bldP spid="178207" grpId="0" animBg="1"/>
      <p:bldP spid="178208" grpId="0" animBg="1"/>
      <p:bldP spid="178209" grpId="0" animBg="1"/>
      <p:bldP spid="178210" grpId="0" animBg="1"/>
      <p:bldP spid="178211" grpId="0" animBg="1"/>
      <p:bldP spid="178212" grpId="0" animBg="1"/>
      <p:bldP spid="178213" grpId="0" animBg="1"/>
      <p:bldP spid="178214" grpId="0" animBg="1"/>
      <p:bldP spid="178215" grpId="0" animBg="1"/>
      <p:bldP spid="178216" grpId="0" animBg="1"/>
      <p:bldP spid="178217" grpId="0" animBg="1"/>
      <p:bldP spid="178218" grpId="0" animBg="1"/>
      <p:bldP spid="178219" grpId="0" animBg="1"/>
      <p:bldP spid="178220" grpId="0" animBg="1"/>
      <p:bldP spid="178221" grpId="0" animBg="1"/>
      <p:bldP spid="178222" grpId="0" animBg="1"/>
      <p:bldP spid="178223" grpId="0" animBg="1"/>
      <p:bldP spid="178224" grpId="0" animBg="1"/>
      <p:bldP spid="178225" grpId="0" animBg="1"/>
      <p:bldP spid="178226" grpId="0" animBg="1"/>
      <p:bldP spid="178227" grpId="0" animBg="1"/>
      <p:bldP spid="178228" grpId="0" animBg="1"/>
      <p:bldP spid="178233" grpId="0"/>
      <p:bldP spid="178233" grpId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2" descr="hoi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7537" y="1346580"/>
            <a:ext cx="1016658" cy="1219200"/>
          </a:xfrm>
          <a:prstGeom prst="rect">
            <a:avLst/>
          </a:prstGeom>
          <a:solidFill>
            <a:srgbClr val="CC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CC33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73989" y="356193"/>
            <a:ext cx="10916643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4400" b="1" cap="all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Arial" pitchFamily="34" charset="0"/>
                <a:cs typeface="Arial" pitchFamily="34" charset="0"/>
              </a:rPr>
              <a:t>LÀM GÌ ĐỂ BẢO VỆ ĐÔI MẮT CỦA MÌNH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945" y="2813437"/>
            <a:ext cx="3532780" cy="328612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9784" y="2813437"/>
            <a:ext cx="3345052" cy="339629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4836" y="2813437"/>
            <a:ext cx="3915284" cy="3476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117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6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AutoShape 3"/>
          <p:cNvSpPr>
            <a:spLocks noChangeArrowheads="1"/>
          </p:cNvSpPr>
          <p:nvPr/>
        </p:nvSpPr>
        <p:spPr bwMode="gray">
          <a:xfrm>
            <a:off x="3028156" y="888810"/>
            <a:ext cx="2760663" cy="4079875"/>
          </a:xfrm>
          <a:prstGeom prst="rightArrow">
            <a:avLst>
              <a:gd name="adj1" fmla="val 62806"/>
              <a:gd name="adj2" fmla="val 32949"/>
            </a:avLst>
          </a:prstGeom>
          <a:ln>
            <a:headEnd/>
            <a:tailEnd/>
          </a:ln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i="0" u="none" strike="noStrike" kern="0" normalizeH="0" baseline="0" noProof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"/>
          <p:cNvSpPr>
            <a:spLocks noGrp="1" noChangeArrowheads="1"/>
          </p:cNvSpPr>
          <p:nvPr>
            <p:ph type="title"/>
          </p:nvPr>
        </p:nvSpPr>
        <p:spPr>
          <a:xfrm>
            <a:off x="3028156" y="2372814"/>
            <a:ext cx="2703513" cy="944562"/>
          </a:xfrm>
          <a:prstGeom prst="rect">
            <a:avLst/>
          </a:prstGeom>
        </p:spPr>
        <p:txBody>
          <a:bodyPr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0" spc="150" normalizeH="0" baseline="0" noProof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uLnTx/>
                <a:uFillTx/>
                <a:latin typeface="Arial" pitchFamily="34" charset="0"/>
                <a:cs typeface="Arial" pitchFamily="34" charset="0"/>
              </a:rPr>
              <a:t>DẶN DÒ</a:t>
            </a:r>
          </a:p>
        </p:txBody>
      </p:sp>
      <p:sp>
        <p:nvSpPr>
          <p:cNvPr id="24" name="AutoShape 5"/>
          <p:cNvSpPr>
            <a:spLocks noChangeArrowheads="1"/>
          </p:cNvSpPr>
          <p:nvPr/>
        </p:nvSpPr>
        <p:spPr bwMode="auto">
          <a:xfrm>
            <a:off x="5865019" y="950721"/>
            <a:ext cx="4713287" cy="4017963"/>
          </a:xfrm>
          <a:prstGeom prst="roundRect">
            <a:avLst>
              <a:gd name="adj" fmla="val 3481"/>
            </a:avLst>
          </a:prstGeom>
          <a:solidFill>
            <a:srgbClr val="FFFFFF"/>
          </a:solidFill>
          <a:ln w="19050" cap="rnd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5" name="Group 20"/>
          <p:cNvGrpSpPr>
            <a:grpSpLocks/>
          </p:cNvGrpSpPr>
          <p:nvPr/>
        </p:nvGrpSpPr>
        <p:grpSpPr bwMode="auto">
          <a:xfrm>
            <a:off x="5936456" y="3523738"/>
            <a:ext cx="4545013" cy="1343445"/>
            <a:chOff x="2308" y="2432"/>
            <a:chExt cx="2863" cy="714"/>
          </a:xfrm>
        </p:grpSpPr>
        <p:grpSp>
          <p:nvGrpSpPr>
            <p:cNvPr id="26" name="Group 12"/>
            <p:cNvGrpSpPr>
              <a:grpSpLocks/>
            </p:cNvGrpSpPr>
            <p:nvPr/>
          </p:nvGrpSpPr>
          <p:grpSpPr bwMode="auto">
            <a:xfrm>
              <a:off x="2308" y="2432"/>
              <a:ext cx="2863" cy="714"/>
              <a:chOff x="2304" y="2880"/>
              <a:chExt cx="3102" cy="774"/>
            </a:xfrm>
          </p:grpSpPr>
          <p:sp>
            <p:nvSpPr>
              <p:cNvPr id="28" name="AutoShape 13"/>
              <p:cNvSpPr>
                <a:spLocks noChangeArrowheads="1"/>
              </p:cNvSpPr>
              <p:nvPr/>
            </p:nvSpPr>
            <p:spPr bwMode="gray">
              <a:xfrm>
                <a:off x="2334" y="2880"/>
                <a:ext cx="3072" cy="774"/>
              </a:xfrm>
              <a:prstGeom prst="roundRect">
                <a:avLst>
                  <a:gd name="adj" fmla="val 10889"/>
                </a:avLst>
              </a:prstGeom>
              <a:gradFill rotWithShape="1">
                <a:gsLst>
                  <a:gs pos="0">
                    <a:srgbClr val="8CD32D"/>
                  </a:gs>
                  <a:gs pos="100000">
                    <a:srgbClr val="8CD32D">
                      <a:gamma/>
                      <a:tint val="21176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rgbClr val="FFFFFF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35003" dir="2928844" algn="ctr" rotWithShape="0">
                        <a:srgbClr val="000000">
                          <a:alpha val="50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AutoShape 14"/>
              <p:cNvSpPr>
                <a:spLocks noChangeArrowheads="1"/>
              </p:cNvSpPr>
              <p:nvPr/>
            </p:nvSpPr>
            <p:spPr bwMode="gray">
              <a:xfrm>
                <a:off x="2304" y="3168"/>
                <a:ext cx="336" cy="240"/>
              </a:xfrm>
              <a:prstGeom prst="rightArrow">
                <a:avLst>
                  <a:gd name="adj1" fmla="val 50000"/>
                  <a:gd name="adj2" fmla="val 58333"/>
                </a:avLst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27" name="Text Box 15"/>
            <p:cNvSpPr txBox="1">
              <a:spLocks noChangeArrowheads="1"/>
            </p:cNvSpPr>
            <p:nvPr/>
          </p:nvSpPr>
          <p:spPr bwMode="gray">
            <a:xfrm>
              <a:off x="2646" y="2601"/>
              <a:ext cx="2345" cy="3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lvl="0" algn="just" eaLnBrk="0" hangingPunct="0">
                <a:defRPr/>
              </a:pPr>
              <a:r>
                <a:rPr lang="vi-VN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Chuẩn bị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mắt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lão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và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sự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lưu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ảnh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của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mắt</a:t>
              </a:r>
              <a:endParaRPr lang="en-US" sz="2000" b="1" kern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Group 19"/>
          <p:cNvGrpSpPr>
            <a:grpSpLocks/>
          </p:cNvGrpSpPr>
          <p:nvPr/>
        </p:nvGrpSpPr>
        <p:grpSpPr bwMode="auto">
          <a:xfrm>
            <a:off x="5936456" y="2438400"/>
            <a:ext cx="4545013" cy="868680"/>
            <a:chOff x="2308" y="1651"/>
            <a:chExt cx="2863" cy="714"/>
          </a:xfrm>
        </p:grpSpPr>
        <p:grpSp>
          <p:nvGrpSpPr>
            <p:cNvPr id="31" name="Group 9"/>
            <p:cNvGrpSpPr>
              <a:grpSpLocks/>
            </p:cNvGrpSpPr>
            <p:nvPr/>
          </p:nvGrpSpPr>
          <p:grpSpPr bwMode="auto">
            <a:xfrm>
              <a:off x="2308" y="1651"/>
              <a:ext cx="2863" cy="714"/>
              <a:chOff x="2304" y="2058"/>
              <a:chExt cx="3102" cy="774"/>
            </a:xfrm>
          </p:grpSpPr>
          <p:sp>
            <p:nvSpPr>
              <p:cNvPr id="33" name="AutoShape 10"/>
              <p:cNvSpPr>
                <a:spLocks noChangeArrowheads="1"/>
              </p:cNvSpPr>
              <p:nvPr/>
            </p:nvSpPr>
            <p:spPr bwMode="ltGray">
              <a:xfrm>
                <a:off x="2334" y="2058"/>
                <a:ext cx="3072" cy="774"/>
              </a:xfrm>
              <a:prstGeom prst="roundRect">
                <a:avLst>
                  <a:gd name="adj" fmla="val 10889"/>
                </a:avLst>
              </a:prstGeom>
              <a:gradFill rotWithShape="1">
                <a:gsLst>
                  <a:gs pos="0">
                    <a:srgbClr val="F45E5E"/>
                  </a:gs>
                  <a:gs pos="100000">
                    <a:srgbClr val="F45E5E">
                      <a:gamma/>
                      <a:tint val="21176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rgbClr val="FFFFFF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35003" dir="2928844" algn="ctr" rotWithShape="0">
                        <a:srgbClr val="000000">
                          <a:alpha val="50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" name="AutoShape 11"/>
              <p:cNvSpPr>
                <a:spLocks noChangeArrowheads="1"/>
              </p:cNvSpPr>
              <p:nvPr/>
            </p:nvSpPr>
            <p:spPr bwMode="ltGray">
              <a:xfrm>
                <a:off x="2304" y="2352"/>
                <a:ext cx="336" cy="240"/>
              </a:xfrm>
              <a:prstGeom prst="rightArrow">
                <a:avLst>
                  <a:gd name="adj1" fmla="val 50000"/>
                  <a:gd name="adj2" fmla="val 58333"/>
                </a:avLst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32" name="Text Box 16"/>
            <p:cNvSpPr txBox="1">
              <a:spLocks noChangeArrowheads="1"/>
            </p:cNvSpPr>
            <p:nvPr/>
          </p:nvSpPr>
          <p:spPr bwMode="gray">
            <a:xfrm>
              <a:off x="2699" y="1862"/>
              <a:ext cx="2472" cy="3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lvl="0" algn="just" eaLnBrk="0" hangingPunct="0">
                <a:defRPr/>
              </a:pPr>
              <a:r>
                <a:rPr lang="pt-BR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Đọc “Sự kỳ diệu của đôi mắt”</a:t>
              </a:r>
            </a:p>
          </p:txBody>
        </p:sp>
      </p:grpSp>
      <p:grpSp>
        <p:nvGrpSpPr>
          <p:cNvPr id="35" name="Group 18"/>
          <p:cNvGrpSpPr>
            <a:grpSpLocks/>
          </p:cNvGrpSpPr>
          <p:nvPr/>
        </p:nvGrpSpPr>
        <p:grpSpPr bwMode="auto">
          <a:xfrm>
            <a:off x="5936456" y="1092011"/>
            <a:ext cx="4545013" cy="1133476"/>
            <a:chOff x="2308" y="881"/>
            <a:chExt cx="2863" cy="714"/>
          </a:xfrm>
        </p:grpSpPr>
        <p:grpSp>
          <p:nvGrpSpPr>
            <p:cNvPr id="36" name="Group 6"/>
            <p:cNvGrpSpPr>
              <a:grpSpLocks/>
            </p:cNvGrpSpPr>
            <p:nvPr/>
          </p:nvGrpSpPr>
          <p:grpSpPr bwMode="auto">
            <a:xfrm>
              <a:off x="2308" y="881"/>
              <a:ext cx="2863" cy="714"/>
              <a:chOff x="2304" y="1200"/>
              <a:chExt cx="3102" cy="774"/>
            </a:xfrm>
          </p:grpSpPr>
          <p:sp>
            <p:nvSpPr>
              <p:cNvPr id="38" name="AutoShape 7"/>
              <p:cNvSpPr>
                <a:spLocks noChangeArrowheads="1"/>
              </p:cNvSpPr>
              <p:nvPr/>
            </p:nvSpPr>
            <p:spPr bwMode="gray">
              <a:xfrm>
                <a:off x="2334" y="1200"/>
                <a:ext cx="3072" cy="774"/>
              </a:xfrm>
              <a:prstGeom prst="roundRect">
                <a:avLst>
                  <a:gd name="adj" fmla="val 10889"/>
                </a:avLst>
              </a:prstGeom>
              <a:gradFill rotWithShape="1">
                <a:gsLst>
                  <a:gs pos="0">
                    <a:srgbClr val="FF9900"/>
                  </a:gs>
                  <a:gs pos="100000">
                    <a:srgbClr val="FF9900">
                      <a:gamma/>
                      <a:tint val="21176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rgbClr val="FFFFFF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35003" dir="2928844" algn="ctr" rotWithShape="0">
                        <a:srgbClr val="000000">
                          <a:alpha val="50000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AutoShape 8"/>
              <p:cNvSpPr>
                <a:spLocks noChangeArrowheads="1"/>
              </p:cNvSpPr>
              <p:nvPr/>
            </p:nvSpPr>
            <p:spPr bwMode="gray">
              <a:xfrm>
                <a:off x="2304" y="1488"/>
                <a:ext cx="336" cy="240"/>
              </a:xfrm>
              <a:prstGeom prst="rightArrow">
                <a:avLst>
                  <a:gd name="adj1" fmla="val 50000"/>
                  <a:gd name="adj2" fmla="val 58333"/>
                </a:avLst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37" name="Text Box 17"/>
            <p:cNvSpPr txBox="1">
              <a:spLocks noChangeArrowheads="1"/>
            </p:cNvSpPr>
            <p:nvPr/>
          </p:nvSpPr>
          <p:spPr bwMode="gray">
            <a:xfrm>
              <a:off x="2699" y="1016"/>
              <a:ext cx="2472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Học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bài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,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làm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bài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tập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000" b="1" kern="0" dirty="0" err="1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trong</a:t>
              </a:r>
              <a:r>
                <a:rPr lang="en-US" sz="2000" b="1" kern="0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rPr>
                <a:t> SGK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</p:grpSp>
      <p:pic>
        <p:nvPicPr>
          <p:cNvPr id="2" name="tuoi_than_tien.mid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325880" y="179832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8563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1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2" grpId="0" animBg="1"/>
      <p:bldP spid="2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1905000" y="609600"/>
            <a:ext cx="8382000" cy="5715000"/>
          </a:xfrm>
          <a:prstGeom prst="rect">
            <a:avLst/>
          </a:prstGeom>
          <a:gradFill rotWithShape="1">
            <a:gsLst>
              <a:gs pos="0">
                <a:srgbClr val="0099FF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26627" name="Picture 3" descr="WaterLily-05-ju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2514600"/>
            <a:ext cx="41148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Text Box 4"/>
          <p:cNvSpPr txBox="1">
            <a:spLocks noChangeArrowheads="1"/>
          </p:cNvSpPr>
          <p:nvPr/>
        </p:nvSpPr>
        <p:spPr bwMode="auto">
          <a:xfrm>
            <a:off x="2743200" y="990601"/>
            <a:ext cx="69342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en-US" altLang="en-US" sz="4000" b="1">
                <a:solidFill>
                  <a:srgbClr val="FFFFFF"/>
                </a:solidFill>
              </a:rPr>
              <a:t>Tiết học đến đây là kết thúc</a:t>
            </a:r>
          </a:p>
        </p:txBody>
      </p:sp>
      <p:sp>
        <p:nvSpPr>
          <p:cNvPr id="93189" name="WordArt 5"/>
          <p:cNvSpPr>
            <a:spLocks noChangeArrowheads="1" noChangeShapeType="1" noTextEdit="1"/>
          </p:cNvSpPr>
          <p:nvPr/>
        </p:nvSpPr>
        <p:spPr bwMode="auto">
          <a:xfrm>
            <a:off x="3200400" y="2514600"/>
            <a:ext cx="6019800" cy="23622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-736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pt-BR" sz="3600" b="1" i="1" kern="10" dirty="0">
                <a:gradFill rotWithShape="1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prstShdw prst="shdw13" dist="125080" dir="14762251">
                    <a:srgbClr val="C0C0C0">
                      <a:alpha val="50000"/>
                    </a:srgbClr>
                  </a:prst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Xin chân thành cảm ơn quý Thầy Cô</a:t>
            </a:r>
            <a:endParaRPr lang="en-US" sz="3600" b="1" i="1" kern="10" dirty="0">
              <a:gradFill rotWithShape="1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prstShdw prst="shdw13" dist="125080" dir="14762251">
                  <a:srgbClr val="C0C0C0">
                    <a:alpha val="50000"/>
                  </a:srgbClr>
                </a:prst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630" name="AutoShape 8">
            <a:hlinkClick r:id="rId4" highlightClick="1"/>
            <a:hlinkHover r:id="rId4"/>
          </p:cNvPr>
          <p:cNvSpPr>
            <a:spLocks noChangeArrowheads="1"/>
          </p:cNvSpPr>
          <p:nvPr/>
        </p:nvSpPr>
        <p:spPr bwMode="auto">
          <a:xfrm>
            <a:off x="1524000" y="0"/>
            <a:ext cx="9144000" cy="6858000"/>
          </a:xfrm>
          <a:prstGeom prst="actionButtonForwardNex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305946"/>
      </p:ext>
    </p:extLst>
  </p:cSld>
  <p:clrMapOvr>
    <a:masterClrMapping/>
  </p:clrMapOvr>
  <p:transition>
    <p:wipe dir="d"/>
    <p:sndAc>
      <p:stSnd>
        <p:snd r:embed="rId2" name="cashreg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1000"/>
                                        <p:tgtEl>
                                          <p:spTgt spid="93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9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18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3665805" y="3010536"/>
            <a:ext cx="2744841" cy="107721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320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20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thấy</a:t>
            </a:r>
            <a:r>
              <a:rPr lang="en-US" sz="320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rõ</a:t>
            </a:r>
            <a:r>
              <a:rPr lang="en-US" sz="320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320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20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thì</a:t>
            </a:r>
            <a:endParaRPr lang="en-US" sz="3200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Flowchart: Alternate Process 11"/>
          <p:cNvSpPr/>
          <p:nvPr/>
        </p:nvSpPr>
        <p:spPr>
          <a:xfrm>
            <a:off x="6781135" y="498184"/>
            <a:ext cx="2856637" cy="1792422"/>
          </a:xfrm>
          <a:prstGeom prst="flowChartAlternateProcess">
            <a:avLst/>
          </a:prstGeom>
          <a:solidFill>
            <a:srgbClr val="0070C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rial" pitchFamily="34" charset="0"/>
                <a:cs typeface="Arial" pitchFamily="34" charset="0"/>
              </a:rPr>
              <a:t>A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.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vật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phải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gần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hơn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cận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3" name="Flowchart: Alternate Process 12"/>
          <p:cNvSpPr/>
          <p:nvPr/>
        </p:nvSpPr>
        <p:spPr>
          <a:xfrm>
            <a:off x="6706131" y="4120881"/>
            <a:ext cx="2856637" cy="1776229"/>
          </a:xfrm>
          <a:prstGeom prst="flowChartAlternateProcess">
            <a:avLst/>
          </a:prstGeom>
          <a:solidFill>
            <a:srgbClr val="7030A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rial" pitchFamily="34" charset="0"/>
                <a:cs typeface="Arial" pitchFamily="34" charset="0"/>
              </a:rPr>
              <a:t>C.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vật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phải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trong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khoảng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nhìn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rõ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của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4" name="Flowchart: Alternate Process 13"/>
          <p:cNvSpPr/>
          <p:nvPr/>
        </p:nvSpPr>
        <p:spPr>
          <a:xfrm>
            <a:off x="6781135" y="2461279"/>
            <a:ext cx="2856637" cy="1488929"/>
          </a:xfrm>
          <a:prstGeom prst="flowChartAlternateProcess">
            <a:avLst/>
          </a:prstGeom>
          <a:solidFill>
            <a:srgbClr val="FF0066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Arial" pitchFamily="34" charset="0"/>
                <a:cs typeface="Arial" pitchFamily="34" charset="0"/>
              </a:rPr>
              <a:t>B.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vật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phải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ở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xa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mắt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hơn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điểm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cực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2800" dirty="0" err="1">
                <a:latin typeface="Arial" pitchFamily="34" charset="0"/>
                <a:cs typeface="Arial" pitchFamily="34" charset="0"/>
              </a:rPr>
              <a:t>viễn</a:t>
            </a:r>
            <a:r>
              <a:rPr lang="en-US" sz="28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79180" y="1260329"/>
            <a:ext cx="187743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all" dirty="0" err="1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/>
                <a:latin typeface="Arial" pitchFamily="34" charset="0"/>
                <a:cs typeface="Arial" pitchFamily="34" charset="0"/>
              </a:rPr>
              <a:t>Câu</a:t>
            </a:r>
            <a:r>
              <a:rPr lang="en-US" sz="44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/>
                <a:latin typeface="Arial" pitchFamily="34" charset="0"/>
                <a:cs typeface="Arial" pitchFamily="34" charset="0"/>
              </a:rPr>
              <a:t> 2</a:t>
            </a:r>
          </a:p>
        </p:txBody>
      </p:sp>
      <p:sp>
        <p:nvSpPr>
          <p:cNvPr id="16" name="Smiley Face 15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</a:p>
        </p:txBody>
      </p:sp>
      <p:sp>
        <p:nvSpPr>
          <p:cNvPr id="17" name="Smiley Face 16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</a:p>
        </p:txBody>
      </p:sp>
      <p:sp>
        <p:nvSpPr>
          <p:cNvPr id="18" name="Smiley Face 17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</a:t>
            </a:r>
          </a:p>
        </p:txBody>
      </p:sp>
      <p:sp>
        <p:nvSpPr>
          <p:cNvPr id="19" name="Smiley Face 18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</a:p>
        </p:txBody>
      </p:sp>
      <p:sp>
        <p:nvSpPr>
          <p:cNvPr id="20" name="Smiley Face 19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24" name="Smiley Face 23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25" name="Smiley Face 24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6" name="Smiley Face 25"/>
          <p:cNvSpPr/>
          <p:nvPr/>
        </p:nvSpPr>
        <p:spPr>
          <a:xfrm>
            <a:off x="489655" y="2290606"/>
            <a:ext cx="1944056" cy="1797148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kern="0" dirty="0">
                <a:solidFill>
                  <a:srgbClr val="FF0000"/>
                </a:solidFill>
                <a:latin typeface="Calibri"/>
              </a:rPr>
              <a:t>0</a:t>
            </a:r>
            <a:endParaRPr kumimoji="0" lang="en-US" sz="88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1893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9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2" grpId="1" animBg="1"/>
      <p:bldP spid="13" grpId="0" animBg="1"/>
      <p:bldP spid="14" grpId="0" animBg="1"/>
      <p:bldP spid="14" grpId="1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8675" y="1105674"/>
            <a:ext cx="187743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all" dirty="0" err="1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/>
                <a:latin typeface="Arial" pitchFamily="34" charset="0"/>
                <a:cs typeface="Arial" pitchFamily="34" charset="0"/>
              </a:rPr>
              <a:t>Câu</a:t>
            </a:r>
            <a:r>
              <a:rPr lang="en-US" sz="44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/>
                <a:latin typeface="Arial" pitchFamily="34" charset="0"/>
                <a:cs typeface="Arial" pitchFamily="34" charset="0"/>
              </a:rPr>
              <a:t> 3</a:t>
            </a:r>
          </a:p>
        </p:txBody>
      </p:sp>
      <p:sp>
        <p:nvSpPr>
          <p:cNvPr id="20" name="Rectangle 19"/>
          <p:cNvSpPr/>
          <p:nvPr/>
        </p:nvSpPr>
        <p:spPr>
          <a:xfrm>
            <a:off x="2039815" y="2345613"/>
            <a:ext cx="2948170" cy="212365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tốt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bình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thường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)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điểm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cực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sz="3300" cap="none" spc="0" baseline="-2500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v</a:t>
            </a:r>
            <a:r>
              <a:rPr lang="en-US" sz="33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ở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</a:t>
            </a:r>
          </a:p>
        </p:txBody>
      </p:sp>
      <p:sp>
        <p:nvSpPr>
          <p:cNvPr id="24" name="Smiley Face 23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</a:p>
        </p:txBody>
      </p:sp>
      <p:sp>
        <p:nvSpPr>
          <p:cNvPr id="25" name="Smiley Face 24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</a:p>
        </p:txBody>
      </p:sp>
      <p:sp>
        <p:nvSpPr>
          <p:cNvPr id="26" name="Smiley Face 25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</a:p>
        </p:txBody>
      </p:sp>
      <p:sp>
        <p:nvSpPr>
          <p:cNvPr id="27" name="Smiley Face 26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sp>
        <p:nvSpPr>
          <p:cNvPr id="28" name="Smiley Face 27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29" name="Smiley Face 28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30" name="Smiley Face 29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31" name="Smiley Face 30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0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32" name="Round Diagonal Corner Rectangle 31"/>
          <p:cNvSpPr/>
          <p:nvPr/>
        </p:nvSpPr>
        <p:spPr>
          <a:xfrm>
            <a:off x="5861885" y="3694408"/>
            <a:ext cx="4389924" cy="569742"/>
          </a:xfrm>
          <a:prstGeom prst="round2DiagRect">
            <a:avLst/>
          </a:prstGeom>
          <a:solidFill>
            <a:srgbClr val="7030A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cách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khoảng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25 cm.</a:t>
            </a:r>
            <a:endParaRPr lang="en-US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Round Diagonal Corner Rectangle 32"/>
          <p:cNvSpPr/>
          <p:nvPr/>
        </p:nvSpPr>
        <p:spPr>
          <a:xfrm>
            <a:off x="5861885" y="2812163"/>
            <a:ext cx="4389925" cy="566928"/>
          </a:xfrm>
          <a:prstGeom prst="round2DiagRect">
            <a:avLst/>
          </a:prstGeom>
          <a:solidFill>
            <a:srgbClr val="0070C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A.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vô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cực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34" name="Round Diagonal Corner Rectangle 33"/>
          <p:cNvSpPr/>
          <p:nvPr/>
        </p:nvSpPr>
        <p:spPr>
          <a:xfrm>
            <a:off x="5861885" y="4579467"/>
            <a:ext cx="4389924" cy="569742"/>
          </a:xfrm>
          <a:prstGeom prst="round2DiagRect">
            <a:avLst/>
          </a:prstGeom>
          <a:solidFill>
            <a:srgbClr val="FF0066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Cách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latin typeface="Times New Roman" pitchFamily="18" charset="0"/>
                <a:cs typeface="Times New Roman" pitchFamily="18" charset="0"/>
              </a:rPr>
              <a:t>khoảng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1 m.</a:t>
            </a:r>
          </a:p>
        </p:txBody>
      </p:sp>
    </p:spTree>
    <p:extLst>
      <p:ext uri="{BB962C8B-B14F-4D97-AF65-F5344CB8AC3E}">
        <p14:creationId xmlns:p14="http://schemas.microsoft.com/office/powerpoint/2010/main" val="1431460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9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2" grpId="1" animBg="1"/>
      <p:bldP spid="33" grpId="0" animBg="1"/>
      <p:bldP spid="34" grpId="0" animBg="1"/>
      <p:bldP spid="34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8675" y="1105674"/>
            <a:ext cx="187743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all" dirty="0" err="1">
                <a:ln w="9000" cmpd="sng">
                  <a:solidFill>
                    <a:srgbClr val="F8E284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Câu</a:t>
            </a:r>
            <a:r>
              <a:rPr lang="en-US" sz="4400" b="1" cap="all" dirty="0">
                <a:ln w="9000" cmpd="sng">
                  <a:solidFill>
                    <a:srgbClr val="F8E284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4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944453" y="2757751"/>
            <a:ext cx="2948170" cy="161582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điều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tối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đa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nhìn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300" dirty="0" err="1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vật</a:t>
            </a:r>
            <a:r>
              <a:rPr lang="en-US" sz="3300" dirty="0">
                <a:ln w="12700">
                  <a:solidFill>
                    <a:srgbClr val="413627">
                      <a:satMod val="155000"/>
                    </a:srgbClr>
                  </a:solidFill>
                  <a:prstDash val="solid"/>
                </a:ln>
                <a:solidFill>
                  <a:srgbClr val="413627"/>
                </a:solidFill>
                <a:latin typeface="Times New Roman" pitchFamily="18" charset="0"/>
                <a:cs typeface="Times New Roman" pitchFamily="18" charset="0"/>
              </a:rPr>
              <a:t> ở</a:t>
            </a:r>
          </a:p>
        </p:txBody>
      </p:sp>
      <p:sp>
        <p:nvSpPr>
          <p:cNvPr id="21" name="Smiley Face 20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10</a:t>
            </a:r>
          </a:p>
        </p:txBody>
      </p:sp>
      <p:sp>
        <p:nvSpPr>
          <p:cNvPr id="22" name="Smiley Face 21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9</a:t>
            </a:r>
          </a:p>
        </p:txBody>
      </p:sp>
      <p:sp>
        <p:nvSpPr>
          <p:cNvPr id="23" name="Smiley Face 22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8</a:t>
            </a:r>
          </a:p>
        </p:txBody>
      </p:sp>
      <p:sp>
        <p:nvSpPr>
          <p:cNvPr id="24" name="Smiley Face 23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7</a:t>
            </a:r>
          </a:p>
        </p:txBody>
      </p:sp>
      <p:sp>
        <p:nvSpPr>
          <p:cNvPr id="25" name="Smiley Face 24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6</a:t>
            </a:r>
          </a:p>
        </p:txBody>
      </p:sp>
      <p:sp>
        <p:nvSpPr>
          <p:cNvPr id="26" name="Smiley Face 25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5</a:t>
            </a:r>
          </a:p>
        </p:txBody>
      </p:sp>
      <p:sp>
        <p:nvSpPr>
          <p:cNvPr id="27" name="Smiley Face 26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4</a:t>
            </a:r>
          </a:p>
        </p:txBody>
      </p:sp>
      <p:sp>
        <p:nvSpPr>
          <p:cNvPr id="28" name="Smiley Face 27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3</a:t>
            </a:r>
          </a:p>
        </p:txBody>
      </p:sp>
      <p:sp>
        <p:nvSpPr>
          <p:cNvPr id="29" name="Smiley Face 28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2</a:t>
            </a:r>
          </a:p>
        </p:txBody>
      </p:sp>
      <p:sp>
        <p:nvSpPr>
          <p:cNvPr id="30" name="Smiley Face 29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1</a:t>
            </a:r>
          </a:p>
        </p:txBody>
      </p:sp>
      <p:sp>
        <p:nvSpPr>
          <p:cNvPr id="31" name="Smiley Face 30"/>
          <p:cNvSpPr/>
          <p:nvPr/>
        </p:nvSpPr>
        <p:spPr>
          <a:xfrm>
            <a:off x="2541872" y="362729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0</a:t>
            </a:r>
          </a:p>
        </p:txBody>
      </p:sp>
      <p:sp>
        <p:nvSpPr>
          <p:cNvPr id="32" name="Round Diagonal Corner Rectangle 31"/>
          <p:cNvSpPr/>
          <p:nvPr/>
        </p:nvSpPr>
        <p:spPr>
          <a:xfrm>
            <a:off x="5994333" y="3647960"/>
            <a:ext cx="3000036" cy="569742"/>
          </a:xfrm>
          <a:prstGeom prst="round2DiagRect">
            <a:avLst/>
          </a:prstGeom>
          <a:solidFill>
            <a:srgbClr val="7030A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30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điểm</a:t>
            </a:r>
            <a:r>
              <a:rPr lang="en-US" sz="30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cực</a:t>
            </a:r>
            <a:r>
              <a:rPr lang="en-US" sz="30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30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en-US" sz="280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Round Diagonal Corner Rectangle 32"/>
          <p:cNvSpPr/>
          <p:nvPr/>
        </p:nvSpPr>
        <p:spPr>
          <a:xfrm>
            <a:off x="5994333" y="4538170"/>
            <a:ext cx="3021651" cy="684712"/>
          </a:xfrm>
          <a:prstGeom prst="round2DiagRect">
            <a:avLst/>
          </a:prstGeom>
          <a:solidFill>
            <a:srgbClr val="FF0066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28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điểm</a:t>
            </a:r>
            <a:r>
              <a:rPr lang="en-US" sz="28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cực</a:t>
            </a:r>
            <a:r>
              <a:rPr lang="en-US" sz="28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28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en-US" sz="300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Round Diagonal Corner Rectangle 33"/>
          <p:cNvSpPr/>
          <p:nvPr/>
        </p:nvSpPr>
        <p:spPr>
          <a:xfrm>
            <a:off x="6015947" y="2757751"/>
            <a:ext cx="3000037" cy="569742"/>
          </a:xfrm>
          <a:prstGeom prst="round2DiagRect">
            <a:avLst/>
          </a:prstGeom>
          <a:solidFill>
            <a:srgbClr val="0070C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A. </a:t>
            </a:r>
            <a:r>
              <a:rPr lang="en-US" sz="30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Vô</a:t>
            </a:r>
            <a:r>
              <a:rPr lang="en-US" sz="30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cực</a:t>
            </a:r>
            <a:r>
              <a:rPr lang="en-US" sz="300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92095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5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85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95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2" grpId="1" animBg="1"/>
      <p:bldP spid="33" grpId="0" animBg="1"/>
      <p:bldP spid="34" grpId="0" animBg="1"/>
      <p:bldP spid="34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8097332" y="2118404"/>
            <a:ext cx="3108961" cy="166199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Khi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nhìn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ảnh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sẽ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hiện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lên</a:t>
            </a:r>
            <a:r>
              <a:rPr lang="en-US" sz="3400" cap="none" spc="0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cap="none" spc="0" dirty="0" err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endParaRPr lang="en-US" sz="3400" cap="none" spc="0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Round Diagonal Corner Rectangle 39"/>
          <p:cNvSpPr/>
          <p:nvPr/>
        </p:nvSpPr>
        <p:spPr>
          <a:xfrm>
            <a:off x="3879968" y="3328417"/>
            <a:ext cx="2795152" cy="592872"/>
          </a:xfrm>
          <a:prstGeom prst="round2DiagRect">
            <a:avLst/>
          </a:prstGeom>
          <a:solidFill>
            <a:srgbClr val="7030A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giác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mạc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1" name="Round Diagonal Corner Rectangle 40"/>
          <p:cNvSpPr/>
          <p:nvPr/>
        </p:nvSpPr>
        <p:spPr>
          <a:xfrm>
            <a:off x="3879968" y="4297680"/>
            <a:ext cx="2795152" cy="587801"/>
          </a:xfrm>
          <a:prstGeom prst="round2DiagRect">
            <a:avLst/>
          </a:prstGeom>
          <a:solidFill>
            <a:srgbClr val="FF0066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C.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võng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mạc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44" name="Round Diagonal Corner Rectangle 43"/>
          <p:cNvSpPr/>
          <p:nvPr/>
        </p:nvSpPr>
        <p:spPr>
          <a:xfrm>
            <a:off x="3889699" y="2267358"/>
            <a:ext cx="2785421" cy="813467"/>
          </a:xfrm>
          <a:prstGeom prst="round2DiagRect">
            <a:avLst/>
          </a:prstGeom>
          <a:solidFill>
            <a:srgbClr val="0070C0"/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thủy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tinh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021789" y="1341321"/>
            <a:ext cx="187743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all" dirty="0" err="1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/>
                <a:latin typeface="Arial" pitchFamily="34" charset="0"/>
                <a:cs typeface="Arial" pitchFamily="34" charset="0"/>
              </a:rPr>
              <a:t>Câu</a:t>
            </a:r>
            <a:r>
              <a:rPr lang="en-US" sz="44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rgbClr val="FF0000"/>
                </a:solidFill>
                <a:effectLst/>
                <a:latin typeface="Arial" pitchFamily="34" charset="0"/>
                <a:cs typeface="Arial" pitchFamily="34" charset="0"/>
              </a:rPr>
              <a:t> 5</a:t>
            </a:r>
          </a:p>
        </p:txBody>
      </p:sp>
      <p:sp>
        <p:nvSpPr>
          <p:cNvPr id="25" name="Smiley Face 24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10</a:t>
            </a:r>
          </a:p>
        </p:txBody>
      </p:sp>
      <p:sp>
        <p:nvSpPr>
          <p:cNvPr id="26" name="Smiley Face 25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</a:p>
        </p:txBody>
      </p:sp>
      <p:sp>
        <p:nvSpPr>
          <p:cNvPr id="27" name="Smiley Face 26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8</a:t>
            </a:r>
          </a:p>
        </p:txBody>
      </p:sp>
      <p:sp>
        <p:nvSpPr>
          <p:cNvPr id="28" name="Smiley Face 27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7</a:t>
            </a:r>
          </a:p>
        </p:txBody>
      </p:sp>
      <p:sp>
        <p:nvSpPr>
          <p:cNvPr id="29" name="Smiley Face 28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6</a:t>
            </a:r>
          </a:p>
        </p:txBody>
      </p:sp>
      <p:sp>
        <p:nvSpPr>
          <p:cNvPr id="30" name="Smiley Face 29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</a:t>
            </a:r>
          </a:p>
        </p:txBody>
      </p:sp>
      <p:sp>
        <p:nvSpPr>
          <p:cNvPr id="31" name="Smiley Face 30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sp>
        <p:nvSpPr>
          <p:cNvPr id="32" name="Smiley Face 31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33" name="Smiley Face 32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34" name="Smiley Face 33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35" name="Smiley Face 34"/>
          <p:cNvSpPr/>
          <p:nvPr/>
        </p:nvSpPr>
        <p:spPr>
          <a:xfrm>
            <a:off x="4676944" y="152400"/>
            <a:ext cx="1671540" cy="1573642"/>
          </a:xfrm>
          <a:prstGeom prst="smileyFace">
            <a:avLst/>
          </a:prstGeom>
          <a:ln>
            <a:solidFill>
              <a:schemeClr val="accent1">
                <a:lumMod val="50000"/>
              </a:schemeClr>
            </a:solidFill>
          </a:ln>
          <a:effectLst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200" kern="0" dirty="0">
                <a:solidFill>
                  <a:srgbClr val="FF0000"/>
                </a:solidFill>
                <a:latin typeface="Calibri"/>
              </a:rPr>
              <a:t>0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5374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8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0" grpId="0" animBg="1"/>
      <p:bldP spid="40" grpId="1" animBg="1"/>
      <p:bldP spid="41" grpId="0" animBg="1"/>
      <p:bldP spid="44" grpId="0" animBg="1"/>
      <p:bldP spid="44" grpId="1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tình hình cận thị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8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410968" y="232486"/>
            <a:ext cx="8872728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r"/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cận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mắt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viễn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cap="all" dirty="0" err="1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thị</a:t>
            </a:r>
            <a:r>
              <a:rPr lang="en-US" sz="40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cap="all" spc="0" dirty="0">
              <a:ln w="0"/>
              <a:solidFill>
                <a:srgbClr val="FF0000"/>
              </a:solidFill>
              <a:effectLst>
                <a:reflection blurRad="12700" stA="50000" endPos="50000" dist="5000" dir="5400000" sy="-100000" rotWithShape="0"/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106680" y="327852"/>
            <a:ext cx="286512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u="sng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CHUYÊN ĐỀ: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649" y="1579629"/>
            <a:ext cx="7988626" cy="4193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001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slow"/>
    </mc:Fallback>
  </mc:AlternateContent>
</p:sld>
</file>

<file path=ppt/theme/theme1.xml><?xml version="1.0" encoding="utf-8"?>
<a:theme xmlns:a="http://schemas.openxmlformats.org/drawingml/2006/main" name="BAI GIANG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Segoe Print">
      <a:majorFont>
        <a:latin typeface="Segoe Print"/>
        <a:ea typeface=""/>
        <a:cs typeface=""/>
      </a:majorFont>
      <a:minorFont>
        <a:latin typeface="Segoe Prin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S103896152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Segoe Print">
      <a:majorFont>
        <a:latin typeface="Segoe Print"/>
        <a:ea typeface=""/>
        <a:cs typeface=""/>
      </a:majorFont>
      <a:minorFont>
        <a:latin typeface="Segoe Prin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Segoe Print">
      <a:majorFont>
        <a:latin typeface="Segoe Print"/>
        <a:ea typeface=""/>
        <a:cs typeface=""/>
      </a:majorFont>
      <a:minorFont>
        <a:latin typeface="Segoe Prin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BAI GIANG</Template>
  <TotalTime>0</TotalTime>
  <Words>1723</Words>
  <Application>Microsoft Office PowerPoint</Application>
  <PresentationFormat>Widescreen</PresentationFormat>
  <Paragraphs>327</Paragraphs>
  <Slides>34</Slides>
  <Notes>0</Notes>
  <HiddenSlides>0</HiddenSlides>
  <MMClips>6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34</vt:i4>
      </vt:variant>
    </vt:vector>
  </HeadingPairs>
  <TitlesOfParts>
    <vt:vector size="48" baseType="lpstr">
      <vt:lpstr>Candara</vt:lpstr>
      <vt:lpstr>.VnBlack</vt:lpstr>
      <vt:lpstr>Segoe Script</vt:lpstr>
      <vt:lpstr>Palatino Linotype</vt:lpstr>
      <vt:lpstr>Arial</vt:lpstr>
      <vt:lpstr>VNI-Dur</vt:lpstr>
      <vt:lpstr>Times New Roman</vt:lpstr>
      <vt:lpstr>Calibri</vt:lpstr>
      <vt:lpstr>Wingdings</vt:lpstr>
      <vt:lpstr>Segoe Print</vt:lpstr>
      <vt:lpstr>BAI GIANG</vt:lpstr>
      <vt:lpstr>TS103896152</vt:lpstr>
      <vt:lpstr>Office Theme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Mắt cận thị có đặc điểm nào sau đây?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Chọn câu sai về mắt viễn thị.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2013-10-27T03:04:47Z</dcterms:created>
  <dcterms:modified xsi:type="dcterms:W3CDTF">2023-03-28T05:13:47Z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TC034313779991</vt:lpwstr>
  </property>
</Properties>
</file>